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4378"/>
    <a:srgbClr val="6B8CCF"/>
    <a:srgbClr val="97AEDD"/>
    <a:srgbClr val="E6E6E6"/>
    <a:srgbClr val="557BC7"/>
    <a:srgbClr val="3660A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81" d="100"/>
          <a:sy n="81" d="100"/>
        </p:scale>
        <p:origin x="2107" y="-19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ota Vega" userId="6e44ef0fb0719386" providerId="LiveId" clId="{98F598FC-F394-4566-AE34-2F8FB127566C}"/>
    <pc:docChg chg="undo custSel modSld">
      <pc:chgData name="Carlota Vega" userId="6e44ef0fb0719386" providerId="LiveId" clId="{98F598FC-F394-4566-AE34-2F8FB127566C}" dt="2023-04-20T08:39:27.062" v="879" actId="1076"/>
      <pc:docMkLst>
        <pc:docMk/>
      </pc:docMkLst>
      <pc:sldChg chg="addSp delSp modSp mod">
        <pc:chgData name="Carlota Vega" userId="6e44ef0fb0719386" providerId="LiveId" clId="{98F598FC-F394-4566-AE34-2F8FB127566C}" dt="2023-04-20T08:39:27.062" v="879" actId="1076"/>
        <pc:sldMkLst>
          <pc:docMk/>
          <pc:sldMk cId="2463842289" sldId="256"/>
        </pc:sldMkLst>
        <pc:spChg chg="add mod">
          <ac:chgData name="Carlota Vega" userId="6e44ef0fb0719386" providerId="LiveId" clId="{98F598FC-F394-4566-AE34-2F8FB127566C}" dt="2023-04-20T08:39:27.062" v="879" actId="1076"/>
          <ac:spMkLst>
            <pc:docMk/>
            <pc:sldMk cId="2463842289" sldId="256"/>
            <ac:spMk id="2" creationId="{372ADAD4-DF28-782A-316B-D6B8FB08A5C0}"/>
          </ac:spMkLst>
        </pc:spChg>
        <pc:spChg chg="add mod">
          <ac:chgData name="Carlota Vega" userId="6e44ef0fb0719386" providerId="LiveId" clId="{98F598FC-F394-4566-AE34-2F8FB127566C}" dt="2023-04-20T08:39:27.062" v="879" actId="1076"/>
          <ac:spMkLst>
            <pc:docMk/>
            <pc:sldMk cId="2463842289" sldId="256"/>
            <ac:spMk id="3" creationId="{592048C0-AA66-533C-33A7-396454BD3F5E}"/>
          </ac:spMkLst>
        </pc:spChg>
        <pc:spChg chg="add mod">
          <ac:chgData name="Carlota Vega" userId="6e44ef0fb0719386" providerId="LiveId" clId="{98F598FC-F394-4566-AE34-2F8FB127566C}" dt="2023-04-20T08:39:13.378" v="878" actId="1076"/>
          <ac:spMkLst>
            <pc:docMk/>
            <pc:sldMk cId="2463842289" sldId="256"/>
            <ac:spMk id="4" creationId="{3F5C0EBF-56E9-67CB-523D-86CCAAA8B918}"/>
          </ac:spMkLst>
        </pc:spChg>
        <pc:spChg chg="add mod">
          <ac:chgData name="Carlota Vega" userId="6e44ef0fb0719386" providerId="LiveId" clId="{98F598FC-F394-4566-AE34-2F8FB127566C}" dt="2023-04-20T08:39:13.378" v="878" actId="1076"/>
          <ac:spMkLst>
            <pc:docMk/>
            <pc:sldMk cId="2463842289" sldId="256"/>
            <ac:spMk id="6" creationId="{00593B03-0CA5-31B6-1874-7E46BB0EE55D}"/>
          </ac:spMkLst>
        </pc:spChg>
        <pc:spChg chg="add del mod">
          <ac:chgData name="Carlota Vega" userId="6e44ef0fb0719386" providerId="LiveId" clId="{98F598FC-F394-4566-AE34-2F8FB127566C}" dt="2023-04-20T08:35:04.765" v="846" actId="478"/>
          <ac:spMkLst>
            <pc:docMk/>
            <pc:sldMk cId="2463842289" sldId="256"/>
            <ac:spMk id="7" creationId="{CBE3F8E4-3625-CA7B-F821-2107BC9748AC}"/>
          </ac:spMkLst>
        </pc:spChg>
        <pc:spChg chg="mod">
          <ac:chgData name="Carlota Vega" userId="6e44ef0fb0719386" providerId="LiveId" clId="{98F598FC-F394-4566-AE34-2F8FB127566C}" dt="2023-04-20T08:37:46.380" v="867" actId="1076"/>
          <ac:spMkLst>
            <pc:docMk/>
            <pc:sldMk cId="2463842289" sldId="256"/>
            <ac:spMk id="8" creationId="{1849010E-3EBF-7349-6203-C1F1A0757F42}"/>
          </ac:spMkLst>
        </pc:spChg>
        <pc:spChg chg="mod">
          <ac:chgData name="Carlota Vega" userId="6e44ef0fb0719386" providerId="LiveId" clId="{98F598FC-F394-4566-AE34-2F8FB127566C}" dt="2023-04-20T08:38:40.975" v="875" actId="1076"/>
          <ac:spMkLst>
            <pc:docMk/>
            <pc:sldMk cId="2463842289" sldId="256"/>
            <ac:spMk id="11" creationId="{2BB5AAFE-4C8E-480C-226B-70FBCF02B1C1}"/>
          </ac:spMkLst>
        </pc:spChg>
        <pc:spChg chg="add del mod">
          <ac:chgData name="Carlota Vega" userId="6e44ef0fb0719386" providerId="LiveId" clId="{98F598FC-F394-4566-AE34-2F8FB127566C}" dt="2023-04-20T08:35:07.547" v="848" actId="478"/>
          <ac:spMkLst>
            <pc:docMk/>
            <pc:sldMk cId="2463842289" sldId="256"/>
            <ac:spMk id="12" creationId="{5C8AAC15-8F6D-7DE2-3E4C-0DCF834EFB7C}"/>
          </ac:spMkLst>
        </pc:spChg>
        <pc:spChg chg="add del mod">
          <ac:chgData name="Carlota Vega" userId="6e44ef0fb0719386" providerId="LiveId" clId="{98F598FC-F394-4566-AE34-2F8FB127566C}" dt="2023-04-20T08:35:09.014" v="849" actId="478"/>
          <ac:spMkLst>
            <pc:docMk/>
            <pc:sldMk cId="2463842289" sldId="256"/>
            <ac:spMk id="14" creationId="{E22B3370-605B-3382-E46E-AF446A66D213}"/>
          </ac:spMkLst>
        </pc:spChg>
        <pc:spChg chg="mod">
          <ac:chgData name="Carlota Vega" userId="6e44ef0fb0719386" providerId="LiveId" clId="{98F598FC-F394-4566-AE34-2F8FB127566C}" dt="2023-04-20T08:23:03.101" v="670" actId="1076"/>
          <ac:spMkLst>
            <pc:docMk/>
            <pc:sldMk cId="2463842289" sldId="256"/>
            <ac:spMk id="15" creationId="{8563F0CD-814C-2614-3704-E38BE205E785}"/>
          </ac:spMkLst>
        </pc:spChg>
        <pc:spChg chg="add mod">
          <ac:chgData name="Carlota Vega" userId="6e44ef0fb0719386" providerId="LiveId" clId="{98F598FC-F394-4566-AE34-2F8FB127566C}" dt="2023-04-20T08:37:28.893" v="866" actId="207"/>
          <ac:spMkLst>
            <pc:docMk/>
            <pc:sldMk cId="2463842289" sldId="256"/>
            <ac:spMk id="17" creationId="{C862C8A6-2C3C-2706-BC83-351499C928FE}"/>
          </ac:spMkLst>
        </pc:spChg>
        <pc:spChg chg="add del mod">
          <ac:chgData name="Carlota Vega" userId="6e44ef0fb0719386" providerId="LiveId" clId="{98F598FC-F394-4566-AE34-2F8FB127566C}" dt="2023-04-20T08:35:11.115" v="851" actId="478"/>
          <ac:spMkLst>
            <pc:docMk/>
            <pc:sldMk cId="2463842289" sldId="256"/>
            <ac:spMk id="19" creationId="{940906C2-A327-B80A-EE5C-D21E971AD9FA}"/>
          </ac:spMkLst>
        </pc:spChg>
        <pc:spChg chg="mod">
          <ac:chgData name="Carlota Vega" userId="6e44ef0fb0719386" providerId="LiveId" clId="{98F598FC-F394-4566-AE34-2F8FB127566C}" dt="2023-04-20T08:38:57.774" v="876" actId="14100"/>
          <ac:spMkLst>
            <pc:docMk/>
            <pc:sldMk cId="2463842289" sldId="256"/>
            <ac:spMk id="20" creationId="{AC73D519-3B7F-C2EC-B89B-A4C4781CD71E}"/>
          </ac:spMkLst>
        </pc:spChg>
        <pc:spChg chg="mod">
          <ac:chgData name="Carlota Vega" userId="6e44ef0fb0719386" providerId="LiveId" clId="{98F598FC-F394-4566-AE34-2F8FB127566C}" dt="2023-04-20T08:38:31.466" v="874" actId="1076"/>
          <ac:spMkLst>
            <pc:docMk/>
            <pc:sldMk cId="2463842289" sldId="256"/>
            <ac:spMk id="33" creationId="{8DAAB75F-AEEA-6E5C-9B8E-3A04E9D7A14B}"/>
          </ac:spMkLst>
        </pc:spChg>
        <pc:spChg chg="mod">
          <ac:chgData name="Carlota Vega" userId="6e44ef0fb0719386" providerId="LiveId" clId="{98F598FC-F394-4566-AE34-2F8FB127566C}" dt="2023-04-20T08:38:24.440" v="873" actId="1076"/>
          <ac:spMkLst>
            <pc:docMk/>
            <pc:sldMk cId="2463842289" sldId="256"/>
            <ac:spMk id="34" creationId="{E4B1204B-4625-DD10-D5DD-72FBC9A6FECC}"/>
          </ac:spMkLst>
        </pc:spChg>
        <pc:spChg chg="mod">
          <ac:chgData name="Carlota Vega" userId="6e44ef0fb0719386" providerId="LiveId" clId="{98F598FC-F394-4566-AE34-2F8FB127566C}" dt="2023-04-20T08:38:18.610" v="871" actId="1076"/>
          <ac:spMkLst>
            <pc:docMk/>
            <pc:sldMk cId="2463842289" sldId="256"/>
            <ac:spMk id="35" creationId="{E212033D-C1CB-7A2B-1E96-B13825E25272}"/>
          </ac:spMkLst>
        </pc:spChg>
        <pc:spChg chg="mod">
          <ac:chgData name="Carlota Vega" userId="6e44ef0fb0719386" providerId="LiveId" clId="{98F598FC-F394-4566-AE34-2F8FB127566C}" dt="2023-04-20T08:39:13.378" v="878" actId="1076"/>
          <ac:spMkLst>
            <pc:docMk/>
            <pc:sldMk cId="2463842289" sldId="256"/>
            <ac:spMk id="48" creationId="{FD85A884-6D48-1C8C-4C11-06D7D3DCAF41}"/>
          </ac:spMkLst>
        </pc:spChg>
        <pc:spChg chg="mod">
          <ac:chgData name="Carlota Vega" userId="6e44ef0fb0719386" providerId="LiveId" clId="{98F598FC-F394-4566-AE34-2F8FB127566C}" dt="2023-04-20T08:39:27.062" v="879" actId="1076"/>
          <ac:spMkLst>
            <pc:docMk/>
            <pc:sldMk cId="2463842289" sldId="256"/>
            <ac:spMk id="49" creationId="{466F9265-C7CF-59BF-F326-E4B014152020}"/>
          </ac:spMkLst>
        </pc:spChg>
        <pc:spChg chg="mod">
          <ac:chgData name="Carlota Vega" userId="6e44ef0fb0719386" providerId="LiveId" clId="{98F598FC-F394-4566-AE34-2F8FB127566C}" dt="2023-04-20T08:33:17.344" v="831" actId="1076"/>
          <ac:spMkLst>
            <pc:docMk/>
            <pc:sldMk cId="2463842289" sldId="256"/>
            <ac:spMk id="50" creationId="{5F7A236B-FF1B-E112-642C-292C72D6FA9F}"/>
          </ac:spMkLst>
        </pc:spChg>
        <pc:spChg chg="mod">
          <ac:chgData name="Carlota Vega" userId="6e44ef0fb0719386" providerId="LiveId" clId="{98F598FC-F394-4566-AE34-2F8FB127566C}" dt="2023-04-20T08:34:00.127" v="837" actId="1076"/>
          <ac:spMkLst>
            <pc:docMk/>
            <pc:sldMk cId="2463842289" sldId="256"/>
            <ac:spMk id="51" creationId="{68BB5299-70ED-28C7-1CDA-FB625A2E90AD}"/>
          </ac:spMkLst>
        </pc:spChg>
        <pc:spChg chg="mod">
          <ac:chgData name="Carlota Vega" userId="6e44ef0fb0719386" providerId="LiveId" clId="{98F598FC-F394-4566-AE34-2F8FB127566C}" dt="2023-04-20T08:34:14.395" v="838" actId="1076"/>
          <ac:spMkLst>
            <pc:docMk/>
            <pc:sldMk cId="2463842289" sldId="256"/>
            <ac:spMk id="57" creationId="{C2137A8E-53DF-F74E-DDA2-835BEB6465A3}"/>
          </ac:spMkLst>
        </pc:spChg>
        <pc:spChg chg="mod">
          <ac:chgData name="Carlota Vega" userId="6e44ef0fb0719386" providerId="LiveId" clId="{98F598FC-F394-4566-AE34-2F8FB127566C}" dt="2023-04-20T08:36:05.263" v="855" actId="1076"/>
          <ac:spMkLst>
            <pc:docMk/>
            <pc:sldMk cId="2463842289" sldId="256"/>
            <ac:spMk id="61" creationId="{921CF5A3-D44B-5FEB-8BDF-58B8ECBDE5C9}"/>
          </ac:spMkLst>
        </pc:spChg>
        <pc:spChg chg="mod">
          <ac:chgData name="Carlota Vega" userId="6e44ef0fb0719386" providerId="LiveId" clId="{98F598FC-F394-4566-AE34-2F8FB127566C}" dt="2023-04-20T08:36:05.263" v="855" actId="1076"/>
          <ac:spMkLst>
            <pc:docMk/>
            <pc:sldMk cId="2463842289" sldId="256"/>
            <ac:spMk id="1024" creationId="{FC099007-0E85-EB1D-94D4-393D0836DA64}"/>
          </ac:spMkLst>
        </pc:spChg>
        <pc:spChg chg="mod">
          <ac:chgData name="Carlota Vega" userId="6e44ef0fb0719386" providerId="LiveId" clId="{98F598FC-F394-4566-AE34-2F8FB127566C}" dt="2023-04-20T08:36:05.263" v="855" actId="1076"/>
          <ac:spMkLst>
            <pc:docMk/>
            <pc:sldMk cId="2463842289" sldId="256"/>
            <ac:spMk id="1028" creationId="{12387013-FAA9-1EA8-B79D-0783FBECDB31}"/>
          </ac:spMkLst>
        </pc:spChg>
        <pc:picChg chg="add mod">
          <ac:chgData name="Carlota Vega" userId="6e44ef0fb0719386" providerId="LiveId" clId="{98F598FC-F394-4566-AE34-2F8FB127566C}" dt="2023-04-20T08:39:27.062" v="879" actId="1076"/>
          <ac:picMkLst>
            <pc:docMk/>
            <pc:sldMk cId="2463842289" sldId="256"/>
            <ac:picMk id="9" creationId="{58C23F6B-64A2-FAB1-0886-1F4035AA0B3D}"/>
          </ac:picMkLst>
        </pc:picChg>
        <pc:picChg chg="add mod">
          <ac:chgData name="Carlota Vega" userId="6e44ef0fb0719386" providerId="LiveId" clId="{98F598FC-F394-4566-AE34-2F8FB127566C}" dt="2023-04-20T08:39:13.378" v="878" actId="1076"/>
          <ac:picMkLst>
            <pc:docMk/>
            <pc:sldMk cId="2463842289" sldId="256"/>
            <ac:picMk id="13" creationId="{9BAC060F-15D2-990A-6772-AF85432E5045}"/>
          </ac:picMkLst>
        </pc:picChg>
        <pc:picChg chg="add mod">
          <ac:chgData name="Carlota Vega" userId="6e44ef0fb0719386" providerId="LiveId" clId="{98F598FC-F394-4566-AE34-2F8FB127566C}" dt="2023-04-20T08:37:01.263" v="864" actId="1076"/>
          <ac:picMkLst>
            <pc:docMk/>
            <pc:sldMk cId="2463842289" sldId="256"/>
            <ac:picMk id="16" creationId="{977FE004-A598-8308-6395-AC1F08547743}"/>
          </ac:picMkLst>
        </pc:picChg>
        <pc:picChg chg="mod">
          <ac:chgData name="Carlota Vega" userId="6e44ef0fb0719386" providerId="LiveId" clId="{98F598FC-F394-4566-AE34-2F8FB127566C}" dt="2023-04-20T08:23:13.767" v="673" actId="1076"/>
          <ac:picMkLst>
            <pc:docMk/>
            <pc:sldMk cId="2463842289" sldId="256"/>
            <ac:picMk id="23" creationId="{95065A10-DA93-3C89-7835-F2140B8E5EF7}"/>
          </ac:picMkLst>
        </pc:picChg>
        <pc:picChg chg="mod">
          <ac:chgData name="Carlota Vega" userId="6e44ef0fb0719386" providerId="LiveId" clId="{98F598FC-F394-4566-AE34-2F8FB127566C}" dt="2023-04-20T08:23:12.077" v="672" actId="1076"/>
          <ac:picMkLst>
            <pc:docMk/>
            <pc:sldMk cId="2463842289" sldId="256"/>
            <ac:picMk id="26" creationId="{02931B04-8189-198A-B694-B3B690ABBB79}"/>
          </ac:picMkLst>
        </pc:picChg>
        <pc:picChg chg="mod">
          <ac:chgData name="Carlota Vega" userId="6e44ef0fb0719386" providerId="LiveId" clId="{98F598FC-F394-4566-AE34-2F8FB127566C}" dt="2023-04-20T08:33:17.344" v="831" actId="1076"/>
          <ac:picMkLst>
            <pc:docMk/>
            <pc:sldMk cId="2463842289" sldId="256"/>
            <ac:picMk id="30" creationId="{ED5AB37C-94FE-44F2-E60C-BE73AB9B797B}"/>
          </ac:picMkLst>
        </pc:picChg>
        <pc:picChg chg="del">
          <ac:chgData name="Carlota Vega" userId="6e44ef0fb0719386" providerId="LiveId" clId="{98F598FC-F394-4566-AE34-2F8FB127566C}" dt="2023-04-20T08:22:25.293" v="627" actId="478"/>
          <ac:picMkLst>
            <pc:docMk/>
            <pc:sldMk cId="2463842289" sldId="256"/>
            <ac:picMk id="41" creationId="{CE14E74C-3FE7-935F-C07A-3725AB4EEB3A}"/>
          </ac:picMkLst>
        </pc:picChg>
        <pc:picChg chg="mod">
          <ac:chgData name="Carlota Vega" userId="6e44ef0fb0719386" providerId="LiveId" clId="{98F598FC-F394-4566-AE34-2F8FB127566C}" dt="2023-04-20T08:36:08.229" v="856" actId="14100"/>
          <ac:picMkLst>
            <pc:docMk/>
            <pc:sldMk cId="2463842289" sldId="256"/>
            <ac:picMk id="44" creationId="{FC0BC2D8-FA19-5C0E-419F-1CCBA36F7358}"/>
          </ac:picMkLst>
        </pc:picChg>
        <pc:picChg chg="mod">
          <ac:chgData name="Carlota Vega" userId="6e44ef0fb0719386" providerId="LiveId" clId="{98F598FC-F394-4566-AE34-2F8FB127566C}" dt="2023-04-20T08:34:00.127" v="837" actId="1076"/>
          <ac:picMkLst>
            <pc:docMk/>
            <pc:sldMk cId="2463842289" sldId="256"/>
            <ac:picMk id="52" creationId="{1A8CD0CD-F1EA-25F8-3C91-5EA3F86D0A46}"/>
          </ac:picMkLst>
        </pc:picChg>
        <pc:picChg chg="mod">
          <ac:chgData name="Carlota Vega" userId="6e44ef0fb0719386" providerId="LiveId" clId="{98F598FC-F394-4566-AE34-2F8FB127566C}" dt="2023-04-20T08:34:14.395" v="838" actId="1076"/>
          <ac:picMkLst>
            <pc:docMk/>
            <pc:sldMk cId="2463842289" sldId="256"/>
            <ac:picMk id="58" creationId="{3CC22DDE-872C-8CB9-26CF-C55CA1161368}"/>
          </ac:picMkLst>
        </pc:picChg>
        <pc:picChg chg="mod">
          <ac:chgData name="Carlota Vega" userId="6e44ef0fb0719386" providerId="LiveId" clId="{98F598FC-F394-4566-AE34-2F8FB127566C}" dt="2023-04-20T08:36:05.263" v="855" actId="1076"/>
          <ac:picMkLst>
            <pc:docMk/>
            <pc:sldMk cId="2463842289" sldId="256"/>
            <ac:picMk id="60" creationId="{2D213FBD-A742-6015-B19A-7F42A7C7F5DB}"/>
          </ac:picMkLst>
        </pc:picChg>
        <pc:picChg chg="mod">
          <ac:chgData name="Carlota Vega" userId="6e44ef0fb0719386" providerId="LiveId" clId="{98F598FC-F394-4566-AE34-2F8FB127566C}" dt="2023-04-20T08:36:05.263" v="855" actId="1076"/>
          <ac:picMkLst>
            <pc:docMk/>
            <pc:sldMk cId="2463842289" sldId="256"/>
            <ac:picMk id="63" creationId="{43C5E0FF-6782-C455-4224-8C7557CA2CF8}"/>
          </ac:picMkLst>
        </pc:picChg>
        <pc:picChg chg="mod">
          <ac:chgData name="Carlota Vega" userId="6e44ef0fb0719386" providerId="LiveId" clId="{98F598FC-F394-4566-AE34-2F8FB127566C}" dt="2023-04-20T08:36:05.263" v="855" actId="1076"/>
          <ac:picMkLst>
            <pc:docMk/>
            <pc:sldMk cId="2463842289" sldId="256"/>
            <ac:picMk id="1027" creationId="{F2B3BA82-EEBF-6582-5E97-4E71B2C20423}"/>
          </ac:picMkLst>
        </pc:picChg>
        <pc:cxnChg chg="mod">
          <ac:chgData name="Carlota Vega" userId="6e44ef0fb0719386" providerId="LiveId" clId="{98F598FC-F394-4566-AE34-2F8FB127566C}" dt="2023-04-20T08:37:46.380" v="867" actId="1076"/>
          <ac:cxnSpMkLst>
            <pc:docMk/>
            <pc:sldMk cId="2463842289" sldId="256"/>
            <ac:cxnSpMk id="10" creationId="{BD37A04F-9550-D461-5012-30EBC76D0C58}"/>
          </ac:cxnSpMkLst>
        </pc:cxnChg>
        <pc:cxnChg chg="mod">
          <ac:chgData name="Carlota Vega" userId="6e44ef0fb0719386" providerId="LiveId" clId="{98F598FC-F394-4566-AE34-2F8FB127566C}" dt="2023-04-20T08:23:08.409" v="671" actId="1076"/>
          <ac:cxnSpMkLst>
            <pc:docMk/>
            <pc:sldMk cId="2463842289" sldId="256"/>
            <ac:cxnSpMk id="18" creationId="{CA5ECFFC-2CDD-9039-5ADC-C8F0B5E37336}"/>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22/08/2023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178800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22/08/2023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3166912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22/08/2023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542746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A75498D-E25F-474A-BA81-43C72FCD9E25}" type="datetimeFigureOut">
              <a:rPr lang="es-ES" smtClean="0"/>
              <a:t>22/08/2023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2385301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A75498D-E25F-474A-BA81-43C72FCD9E25}" type="datetimeFigureOut">
              <a:rPr lang="es-ES" smtClean="0"/>
              <a:t>22/08/2023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1339652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A75498D-E25F-474A-BA81-43C72FCD9E25}" type="datetimeFigureOut">
              <a:rPr lang="es-ES" smtClean="0"/>
              <a:t>22/08/2023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23390803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Content Placeholder 3"/>
          <p:cNvSpPr>
            <a:spLocks noGrp="1"/>
          </p:cNvSpPr>
          <p:nvPr>
            <p:ph sz="half" idx="2"/>
          </p:nvPr>
        </p:nvSpPr>
        <p:spPr>
          <a:xfrm>
            <a:off x="472381" y="4453467"/>
            <a:ext cx="2901255"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Content Placeholder 5"/>
          <p:cNvSpPr>
            <a:spLocks noGrp="1"/>
          </p:cNvSpPr>
          <p:nvPr>
            <p:ph sz="quarter" idx="4"/>
          </p:nvPr>
        </p:nvSpPr>
        <p:spPr>
          <a:xfrm>
            <a:off x="3471863" y="4453467"/>
            <a:ext cx="2915543" cy="65503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A75498D-E25F-474A-BA81-43C72FCD9E25}" type="datetimeFigureOut">
              <a:rPr lang="es-ES" smtClean="0"/>
              <a:t>22/08/2023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419184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A75498D-E25F-474A-BA81-43C72FCD9E25}" type="datetimeFigureOut">
              <a:rPr lang="es-ES" smtClean="0"/>
              <a:t>22/08/2023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1616000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5498D-E25F-474A-BA81-43C72FCD9E25}" type="datetimeFigureOut">
              <a:rPr lang="es-ES" smtClean="0"/>
              <a:t>22/08/2023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4231479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A75498D-E25F-474A-BA81-43C72FCD9E25}" type="datetimeFigureOut">
              <a:rPr lang="es-ES" smtClean="0"/>
              <a:t>22/08/2023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54468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A75498D-E25F-474A-BA81-43C72FCD9E25}" type="datetimeFigureOut">
              <a:rPr lang="es-ES" smtClean="0"/>
              <a:t>22/08/2023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85D56DB9-F678-481F-9F3A-AEBE110232EC}" type="slidenum">
              <a:rPr lang="es-ES" smtClean="0"/>
              <a:t>‹Nº›</a:t>
            </a:fld>
            <a:endParaRPr lang="es-ES"/>
          </a:p>
        </p:txBody>
      </p:sp>
    </p:spTree>
    <p:extLst>
      <p:ext uri="{BB962C8B-B14F-4D97-AF65-F5344CB8AC3E}">
        <p14:creationId xmlns:p14="http://schemas.microsoft.com/office/powerpoint/2010/main" val="21834812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A75498D-E25F-474A-BA81-43C72FCD9E25}" type="datetimeFigureOut">
              <a:rPr lang="es-ES" smtClean="0"/>
              <a:t>22/08/2023</a:t>
            </a:fld>
            <a:endParaRPr lang="es-ES"/>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85D56DB9-F678-481F-9F3A-AEBE110232EC}" type="slidenum">
              <a:rPr lang="es-ES" smtClean="0"/>
              <a:t>‹Nº›</a:t>
            </a:fld>
            <a:endParaRPr lang="es-ES"/>
          </a:p>
        </p:txBody>
      </p:sp>
    </p:spTree>
    <p:extLst>
      <p:ext uri="{BB962C8B-B14F-4D97-AF65-F5344CB8AC3E}">
        <p14:creationId xmlns:p14="http://schemas.microsoft.com/office/powerpoint/2010/main" val="240693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 Id="rId9" Type="http://schemas.openxmlformats.org/officeDocument/2006/relationships/image" Target="../media/image7.svg"/></Relationships>
</file>

<file path=ppt/slides/_rels/slide4.xml.rels><?xml version="1.0" encoding="UTF-8" standalone="yes"?>
<Relationships xmlns="http://schemas.openxmlformats.org/package/2006/relationships"><Relationship Id="rId3" Type="http://schemas.openxmlformats.org/officeDocument/2006/relationships/hyperlink" Target="https://www.kayaksandpaddles.co.uk/canoe/kayak/uk/shop/hobie-kayaks.htm" TargetMode="External"/><Relationship Id="rId2" Type="http://schemas.openxmlformats.org/officeDocument/2006/relationships/hyperlink" Target="https://www.kayaksandpaddles.co.uk/canoe/kayak/uk/shop/sit-on-top-kayak-packages.htm" TargetMode="External"/><Relationship Id="rId1" Type="http://schemas.openxmlformats.org/officeDocument/2006/relationships/slideLayout" Target="../slideLayouts/slideLayout2.xml"/><Relationship Id="rId5" Type="http://schemas.openxmlformats.org/officeDocument/2006/relationships/hyperlink" Target="https://www.kayaksandpaddles.co.uk/canoe/kayak/uk/shop/sit%20on%20top%20kayaks.htm" TargetMode="Externa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n 43">
            <a:extLst>
              <a:ext uri="{FF2B5EF4-FFF2-40B4-BE49-F238E27FC236}">
                <a16:creationId xmlns:a16="http://schemas.microsoft.com/office/drawing/2014/main" id="{FC0BC2D8-FA19-5C0E-419F-1CCBA36F7358}"/>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53722"/>
          <a:stretch/>
        </p:blipFill>
        <p:spPr>
          <a:xfrm flipH="1">
            <a:off x="0" y="10379887"/>
            <a:ext cx="6858000" cy="1812113"/>
          </a:xfrm>
          <a:prstGeom prst="rect">
            <a:avLst/>
          </a:prstGeom>
        </p:spPr>
      </p:pic>
      <p:cxnSp>
        <p:nvCxnSpPr>
          <p:cNvPr id="10" name="Conector recto 9">
            <a:extLst>
              <a:ext uri="{FF2B5EF4-FFF2-40B4-BE49-F238E27FC236}">
                <a16:creationId xmlns:a16="http://schemas.microsoft.com/office/drawing/2014/main" id="{BD37A04F-9550-D461-5012-30EBC76D0C58}"/>
              </a:ext>
            </a:extLst>
          </p:cNvPr>
          <p:cNvCxnSpPr>
            <a:cxnSpLocks/>
          </p:cNvCxnSpPr>
          <p:nvPr/>
        </p:nvCxnSpPr>
        <p:spPr>
          <a:xfrm>
            <a:off x="748787" y="915968"/>
            <a:ext cx="0" cy="391886"/>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0" name="Gráfico 29" descr="Marca de verificación">
            <a:extLst>
              <a:ext uri="{FF2B5EF4-FFF2-40B4-BE49-F238E27FC236}">
                <a16:creationId xmlns:a16="http://schemas.microsoft.com/office/drawing/2014/main" id="{ED5AB37C-94FE-44F2-E60C-BE73AB9B7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83754" y="4866358"/>
            <a:ext cx="209353" cy="209353"/>
          </a:xfrm>
          <a:prstGeom prst="rect">
            <a:avLst/>
          </a:prstGeom>
        </p:spPr>
      </p:pic>
      <p:sp>
        <p:nvSpPr>
          <p:cNvPr id="33" name="CuadroTexto 32">
            <a:extLst>
              <a:ext uri="{FF2B5EF4-FFF2-40B4-BE49-F238E27FC236}">
                <a16:creationId xmlns:a16="http://schemas.microsoft.com/office/drawing/2014/main" id="{8DAAB75F-AEEA-6E5C-9B8E-3A04E9D7A14B}"/>
              </a:ext>
            </a:extLst>
          </p:cNvPr>
          <p:cNvSpPr txBox="1"/>
          <p:nvPr/>
        </p:nvSpPr>
        <p:spPr>
          <a:xfrm>
            <a:off x="658247" y="1812113"/>
            <a:ext cx="2560062" cy="8463855"/>
          </a:xfrm>
          <a:prstGeom prst="rect">
            <a:avLst/>
          </a:prstGeom>
          <a:noFill/>
        </p:spPr>
        <p:txBody>
          <a:bodyPr wrap="square" rtlCol="0">
            <a:spAutoFit/>
          </a:bodyPr>
          <a:lstStyle/>
          <a:p>
            <a:r>
              <a:rPr lang="es-ES" sz="1300" b="1" dirty="0">
                <a:solidFill>
                  <a:srgbClr val="264378"/>
                </a:solidFill>
                <a:latin typeface="Arial" panose="020B0604020202020204" pitchFamily="34" charset="0"/>
                <a:cs typeface="Arial" panose="020B0604020202020204" pitchFamily="34" charset="0"/>
              </a:rPr>
              <a:t>ENGLISH</a:t>
            </a:r>
          </a:p>
          <a:p>
            <a:endParaRPr lang="es-ES" sz="1300" dirty="0">
              <a:solidFill>
                <a:srgbClr val="000000"/>
              </a:solidFill>
              <a:latin typeface="Arial" panose="020B0604020202020204" pitchFamily="34" charset="0"/>
              <a:cs typeface="Arial" panose="020B0604020202020204" pitchFamily="34" charset="0"/>
            </a:endParaRPr>
          </a:p>
          <a:p>
            <a:pPr algn="l">
              <a:buFont typeface="+mj-lt"/>
              <a:buAutoNum type="arabicPeriod"/>
            </a:pPr>
            <a:r>
              <a:rPr lang="en-US" sz="1400" b="0" i="0" dirty="0">
                <a:solidFill>
                  <a:srgbClr val="374151"/>
                </a:solidFill>
                <a:effectLst/>
                <a:latin typeface="Söhne"/>
              </a:rPr>
              <a:t> NAME OF THE VETERINARY MEDICINAL PRODUCT: XXX 10 mL solution for injection</a:t>
            </a:r>
          </a:p>
          <a:p>
            <a:pPr algn="l"/>
            <a:endParaRPr lang="en-US" sz="1400" b="0" i="0" dirty="0">
              <a:solidFill>
                <a:srgbClr val="374151"/>
              </a:solidFill>
              <a:effectLst/>
              <a:latin typeface="Söhne"/>
            </a:endParaRPr>
          </a:p>
          <a:p>
            <a:pPr algn="l">
              <a:buFont typeface="+mj-lt"/>
              <a:buAutoNum type="arabicPeriod"/>
            </a:pPr>
            <a:r>
              <a:rPr lang="en-US" sz="1400" b="0" i="0" dirty="0">
                <a:solidFill>
                  <a:srgbClr val="374151"/>
                </a:solidFill>
                <a:effectLst/>
                <a:latin typeface="Söhne"/>
              </a:rPr>
              <a:t> QUALITATIVE AND QUANTITATIVE COMPOSITION:</a:t>
            </a:r>
          </a:p>
          <a:p>
            <a:pPr algn="l"/>
            <a:r>
              <a:rPr lang="en-US" sz="1400" b="0" i="0" dirty="0">
                <a:solidFill>
                  <a:srgbClr val="374151"/>
                </a:solidFill>
                <a:effectLst/>
                <a:latin typeface="Söhne"/>
              </a:rPr>
              <a:t>Each ml contains [insert active ingredient] xx mg.</a:t>
            </a:r>
          </a:p>
          <a:p>
            <a:pPr algn="l"/>
            <a:r>
              <a:rPr lang="en-US" sz="1400" b="0" i="0" dirty="0">
                <a:solidFill>
                  <a:srgbClr val="374151"/>
                </a:solidFill>
                <a:effectLst/>
                <a:latin typeface="Söhne"/>
              </a:rPr>
              <a:t>For a full list of excipients, see section 6.1.</a:t>
            </a:r>
          </a:p>
          <a:p>
            <a:pPr algn="l"/>
            <a:endParaRPr lang="en-US" sz="1400" b="0" i="0" dirty="0">
              <a:solidFill>
                <a:srgbClr val="374151"/>
              </a:solidFill>
              <a:effectLst/>
              <a:latin typeface="Söhne"/>
            </a:endParaRPr>
          </a:p>
          <a:p>
            <a:pPr algn="l">
              <a:buFont typeface="+mj-lt"/>
              <a:buAutoNum type="arabicPeriod" startAt="3"/>
            </a:pPr>
            <a:r>
              <a:rPr lang="en-US" sz="1400" b="0" i="0" dirty="0">
                <a:solidFill>
                  <a:srgbClr val="374151"/>
                </a:solidFill>
                <a:effectLst/>
                <a:latin typeface="Söhne"/>
              </a:rPr>
              <a:t>CLINICAL INFORMATION:</a:t>
            </a:r>
          </a:p>
          <a:p>
            <a:pPr algn="l"/>
            <a:r>
              <a:rPr lang="en-US" sz="1400" b="0" i="0" dirty="0">
                <a:solidFill>
                  <a:srgbClr val="374151"/>
                </a:solidFill>
                <a:effectLst/>
                <a:latin typeface="Söhne"/>
              </a:rPr>
              <a:t>3.1 Target Species: </a:t>
            </a:r>
          </a:p>
          <a:p>
            <a:pPr algn="l"/>
            <a:r>
              <a:rPr lang="en-US" sz="1400" b="0" i="0" dirty="0">
                <a:solidFill>
                  <a:srgbClr val="374151"/>
                </a:solidFill>
                <a:effectLst/>
                <a:latin typeface="Söhne"/>
              </a:rPr>
              <a:t>Horses and cattle.</a:t>
            </a:r>
          </a:p>
          <a:p>
            <a:pPr algn="l"/>
            <a:r>
              <a:rPr lang="en-US" sz="1400" b="0" i="0" dirty="0">
                <a:solidFill>
                  <a:srgbClr val="374151"/>
                </a:solidFill>
                <a:effectLst/>
                <a:latin typeface="Söhne"/>
              </a:rPr>
              <a:t>3.2 Indications for use for each target species:</a:t>
            </a:r>
          </a:p>
          <a:p>
            <a:pPr algn="l"/>
            <a:r>
              <a:rPr lang="en-US" sz="1400" b="0" i="0" dirty="0">
                <a:solidFill>
                  <a:srgbClr val="374151"/>
                </a:solidFill>
                <a:effectLst/>
                <a:latin typeface="Söhne"/>
              </a:rPr>
              <a:t>A sedative intended for use in horses and cattle in:</a:t>
            </a:r>
          </a:p>
          <a:p>
            <a:pPr marL="285750" indent="-285750" algn="l">
              <a:buFont typeface="Arial" panose="020B0604020202020204" pitchFamily="34" charset="0"/>
              <a:buChar char="•"/>
            </a:pPr>
            <a:r>
              <a:rPr lang="en-US" sz="1400" b="0" i="0" dirty="0">
                <a:solidFill>
                  <a:srgbClr val="374151"/>
                </a:solidFill>
                <a:effectLst/>
                <a:latin typeface="Söhne"/>
              </a:rPr>
              <a:t>Examinations for diagnostic purposes, such as endoscopy and X-rays;</a:t>
            </a:r>
          </a:p>
          <a:p>
            <a:pPr marL="285750" indent="-285750" algn="l">
              <a:buFont typeface="Arial" panose="020B0604020202020204" pitchFamily="34" charset="0"/>
              <a:buChar char="•"/>
            </a:pPr>
            <a:r>
              <a:rPr lang="en-US" sz="1400" b="0" i="0" dirty="0">
                <a:solidFill>
                  <a:srgbClr val="374151"/>
                </a:solidFill>
                <a:effectLst/>
                <a:latin typeface="Söhne"/>
              </a:rPr>
              <a:t>Treatment of wounds, horse shoeing and change of bandages;</a:t>
            </a:r>
          </a:p>
          <a:p>
            <a:pPr marL="285750" indent="-285750" algn="l">
              <a:buFont typeface="Arial" panose="020B0604020202020204" pitchFamily="34" charset="0"/>
              <a:buChar char="•"/>
            </a:pPr>
            <a:r>
              <a:rPr lang="en-US" sz="1400" b="0" i="0" dirty="0">
                <a:solidFill>
                  <a:srgbClr val="374151"/>
                </a:solidFill>
                <a:effectLst/>
                <a:latin typeface="Söhne"/>
              </a:rPr>
              <a:t>Minor surgical procedures, such as castration and excision of tumors.</a:t>
            </a:r>
          </a:p>
          <a:p>
            <a:pPr algn="l"/>
            <a:endParaRPr lang="en-US" sz="1400" b="0" i="0" dirty="0">
              <a:solidFill>
                <a:srgbClr val="374151"/>
              </a:solidFill>
              <a:effectLst/>
              <a:latin typeface="Söhne"/>
            </a:endParaRPr>
          </a:p>
          <a:p>
            <a:pPr algn="l"/>
            <a:r>
              <a:rPr lang="en-US" sz="1400" b="0" i="0" dirty="0">
                <a:solidFill>
                  <a:srgbClr val="374151"/>
                </a:solidFill>
                <a:effectLst/>
                <a:latin typeface="Söhne"/>
              </a:rPr>
              <a:t>3.3 Contraindications:</a:t>
            </a:r>
          </a:p>
          <a:p>
            <a:pPr marL="285750" indent="-285750" algn="l">
              <a:buFont typeface="Arial" panose="020B0604020202020204" pitchFamily="34" charset="0"/>
              <a:buChar char="•"/>
            </a:pPr>
            <a:r>
              <a:rPr lang="en-US" sz="1400" b="0" i="0" dirty="0">
                <a:solidFill>
                  <a:srgbClr val="374151"/>
                </a:solidFill>
                <a:effectLst/>
                <a:latin typeface="Söhne"/>
              </a:rPr>
              <a:t>Do not use in animals with disorders of the circulatory system. </a:t>
            </a:r>
          </a:p>
          <a:p>
            <a:pPr marL="285750" indent="-285750" algn="l">
              <a:buFont typeface="Arial" panose="020B0604020202020204" pitchFamily="34" charset="0"/>
              <a:buChar char="•"/>
            </a:pPr>
            <a:r>
              <a:rPr lang="en-US" sz="1400" b="0" i="0" dirty="0">
                <a:solidFill>
                  <a:srgbClr val="374151"/>
                </a:solidFill>
                <a:effectLst/>
                <a:latin typeface="Söhne"/>
              </a:rPr>
              <a:t>Do not use in horses with pre-existing AV blocks or in animals with severe cardiac insufficiency, respiratory disease or renal failure. </a:t>
            </a:r>
          </a:p>
        </p:txBody>
      </p:sp>
      <p:sp>
        <p:nvSpPr>
          <p:cNvPr id="35" name="CuadroTexto 34">
            <a:extLst>
              <a:ext uri="{FF2B5EF4-FFF2-40B4-BE49-F238E27FC236}">
                <a16:creationId xmlns:a16="http://schemas.microsoft.com/office/drawing/2014/main" id="{E212033D-C1CB-7A2B-1E96-B13825E25272}"/>
              </a:ext>
            </a:extLst>
          </p:cNvPr>
          <p:cNvSpPr txBox="1"/>
          <p:nvPr/>
        </p:nvSpPr>
        <p:spPr>
          <a:xfrm>
            <a:off x="3582702" y="1812113"/>
            <a:ext cx="2805398" cy="8887048"/>
          </a:xfrm>
          <a:prstGeom prst="rect">
            <a:avLst/>
          </a:prstGeom>
          <a:noFill/>
        </p:spPr>
        <p:txBody>
          <a:bodyPr wrap="square" rtlCol="0">
            <a:spAutoFit/>
          </a:bodyPr>
          <a:lstStyle/>
          <a:p>
            <a:r>
              <a:rPr lang="es-ES" sz="1300" b="1" dirty="0" err="1">
                <a:solidFill>
                  <a:srgbClr val="264378"/>
                </a:solidFill>
                <a:latin typeface="Arial" panose="020B0604020202020204" pitchFamily="34" charset="0"/>
                <a:cs typeface="Arial" panose="020B0604020202020204" pitchFamily="34" charset="0"/>
              </a:rPr>
              <a:t>SPANISH</a:t>
            </a:r>
            <a:endParaRPr lang="es-ES" sz="1300" b="1" dirty="0">
              <a:solidFill>
                <a:srgbClr val="264378"/>
              </a:solidFill>
              <a:latin typeface="Arial" panose="020B0604020202020204" pitchFamily="34" charset="0"/>
              <a:cs typeface="Arial" panose="020B0604020202020204" pitchFamily="34" charset="0"/>
            </a:endParaRPr>
          </a:p>
          <a:p>
            <a:endParaRPr lang="es-ES" sz="1250" dirty="0">
              <a:solidFill>
                <a:srgbClr val="374151"/>
              </a:solidFill>
              <a:latin typeface="Söhne"/>
            </a:endParaRPr>
          </a:p>
          <a:p>
            <a:r>
              <a:rPr lang="es-ES" sz="1400" dirty="0">
                <a:solidFill>
                  <a:srgbClr val="374151"/>
                </a:solidFill>
                <a:latin typeface="Söhne"/>
              </a:rPr>
              <a:t>1. DENOMINACIÓN DEL MEDICAMENTO VETERINARIO: XXX 10 ml solución inyectable</a:t>
            </a:r>
          </a:p>
          <a:p>
            <a:endParaRPr lang="es-ES" sz="1400" dirty="0">
              <a:solidFill>
                <a:srgbClr val="374151"/>
              </a:solidFill>
              <a:latin typeface="Söhne"/>
            </a:endParaRPr>
          </a:p>
          <a:p>
            <a:r>
              <a:rPr lang="es-ES" sz="1400" dirty="0">
                <a:solidFill>
                  <a:srgbClr val="374151"/>
                </a:solidFill>
                <a:latin typeface="Söhne"/>
              </a:rPr>
              <a:t>2. COMPOSICIÓN CUALITATIVA Y CUANTITATIVA:</a:t>
            </a:r>
          </a:p>
          <a:p>
            <a:r>
              <a:rPr lang="es-ES" sz="1400" dirty="0">
                <a:solidFill>
                  <a:srgbClr val="374151"/>
                </a:solidFill>
                <a:latin typeface="Söhne"/>
              </a:rPr>
              <a:t>Cada ml contiene 10 mg de [introducir principio activo].</a:t>
            </a:r>
          </a:p>
          <a:p>
            <a:r>
              <a:rPr lang="es-ES" sz="1400" dirty="0">
                <a:solidFill>
                  <a:srgbClr val="374151"/>
                </a:solidFill>
                <a:latin typeface="Söhne"/>
              </a:rPr>
              <a:t>Consulte la sección 6.1 para ver la lista completa de excipientes.</a:t>
            </a:r>
          </a:p>
          <a:p>
            <a:endParaRPr lang="es-ES" sz="1400" dirty="0">
              <a:solidFill>
                <a:srgbClr val="374151"/>
              </a:solidFill>
              <a:latin typeface="Söhne"/>
            </a:endParaRPr>
          </a:p>
          <a:p>
            <a:r>
              <a:rPr lang="es-ES" sz="1400" dirty="0">
                <a:solidFill>
                  <a:srgbClr val="374151"/>
                </a:solidFill>
                <a:latin typeface="Söhne"/>
              </a:rPr>
              <a:t>3. DATOS CLÍNICOS:</a:t>
            </a:r>
          </a:p>
          <a:p>
            <a:r>
              <a:rPr lang="es-ES" sz="1400" dirty="0">
                <a:solidFill>
                  <a:srgbClr val="374151"/>
                </a:solidFill>
                <a:latin typeface="Söhne"/>
              </a:rPr>
              <a:t>3.1. Especies de destino:</a:t>
            </a:r>
          </a:p>
          <a:p>
            <a:r>
              <a:rPr lang="es-ES" sz="1400" dirty="0">
                <a:solidFill>
                  <a:srgbClr val="374151"/>
                </a:solidFill>
                <a:latin typeface="Söhne"/>
              </a:rPr>
              <a:t>Caballos y bovinos.</a:t>
            </a:r>
          </a:p>
          <a:p>
            <a:r>
              <a:rPr lang="es-ES" sz="1400" dirty="0">
                <a:solidFill>
                  <a:srgbClr val="374151"/>
                </a:solidFill>
                <a:latin typeface="Söhne"/>
              </a:rPr>
              <a:t>3.2. Indicaciones de uso para cada una de las especies de destino:</a:t>
            </a:r>
          </a:p>
          <a:p>
            <a:r>
              <a:rPr lang="es-ES" sz="1400" dirty="0">
                <a:solidFill>
                  <a:srgbClr val="374151"/>
                </a:solidFill>
                <a:latin typeface="Söhne"/>
              </a:rPr>
              <a:t>Sedante previsto para usarse en caballos y bovinos para:</a:t>
            </a:r>
          </a:p>
          <a:p>
            <a:pPr marL="285750" indent="-285750">
              <a:buFont typeface="Arial" panose="020B0604020202020204" pitchFamily="34" charset="0"/>
              <a:buChar char="•"/>
            </a:pPr>
            <a:r>
              <a:rPr lang="es-ES" sz="1400" dirty="0">
                <a:solidFill>
                  <a:srgbClr val="374151"/>
                </a:solidFill>
                <a:latin typeface="Söhne"/>
              </a:rPr>
              <a:t>Exámenes con fines diagnósticos, como una endoscopia y rayos X.</a:t>
            </a:r>
          </a:p>
          <a:p>
            <a:pPr marL="285750" indent="-285750">
              <a:buFont typeface="Arial" panose="020B0604020202020204" pitchFamily="34" charset="0"/>
              <a:buChar char="•"/>
            </a:pPr>
            <a:r>
              <a:rPr lang="es-ES" sz="1400" dirty="0">
                <a:solidFill>
                  <a:srgbClr val="374151"/>
                </a:solidFill>
                <a:latin typeface="Söhne"/>
              </a:rPr>
              <a:t>Tratamiento de heridas, ajuste de herraduras para caballos y cambio de vendajes.</a:t>
            </a:r>
          </a:p>
          <a:p>
            <a:pPr marL="285750" indent="-285750">
              <a:buFont typeface="Arial" panose="020B0604020202020204" pitchFamily="34" charset="0"/>
              <a:buChar char="•"/>
            </a:pPr>
            <a:r>
              <a:rPr lang="es-ES" sz="1400" dirty="0">
                <a:solidFill>
                  <a:srgbClr val="374151"/>
                </a:solidFill>
                <a:latin typeface="Söhne"/>
              </a:rPr>
              <a:t>Intervenciones quirúrgicas menores, como castración y extirpación de tumores.</a:t>
            </a:r>
          </a:p>
          <a:p>
            <a:pPr marL="285750" indent="-285750">
              <a:buFont typeface="Arial" panose="020B0604020202020204" pitchFamily="34" charset="0"/>
              <a:buChar char="•"/>
            </a:pPr>
            <a:endParaRPr lang="es-ES" sz="1400" dirty="0">
              <a:solidFill>
                <a:srgbClr val="374151"/>
              </a:solidFill>
              <a:latin typeface="Söhne"/>
            </a:endParaRPr>
          </a:p>
          <a:p>
            <a:r>
              <a:rPr lang="es-ES" sz="1400" dirty="0">
                <a:solidFill>
                  <a:srgbClr val="374151"/>
                </a:solidFill>
                <a:latin typeface="Söhne"/>
              </a:rPr>
              <a:t>3.3	Contraindicaciones:</a:t>
            </a:r>
          </a:p>
          <a:p>
            <a:pPr marL="285750" indent="-285750">
              <a:buFont typeface="Arial" panose="020B0604020202020204" pitchFamily="34" charset="0"/>
              <a:buChar char="•"/>
            </a:pPr>
            <a:r>
              <a:rPr lang="es-ES" sz="1400" dirty="0">
                <a:solidFill>
                  <a:srgbClr val="374151"/>
                </a:solidFill>
                <a:latin typeface="Söhne"/>
              </a:rPr>
              <a:t>No usar en animales con trastornos del sistema circulatorio.</a:t>
            </a:r>
          </a:p>
          <a:p>
            <a:pPr marL="285750" indent="-285750">
              <a:buFont typeface="Arial" panose="020B0604020202020204" pitchFamily="34" charset="0"/>
              <a:buChar char="•"/>
            </a:pPr>
            <a:r>
              <a:rPr lang="es-ES" sz="1400" dirty="0">
                <a:solidFill>
                  <a:srgbClr val="374151"/>
                </a:solidFill>
                <a:latin typeface="Söhne"/>
              </a:rPr>
              <a:t>No usar en caballos con bloqueos auriculoventriculares preexistentes o con insuficiencia cardíaca, insuficiencia renal o enfermedades respiratorias.</a:t>
            </a:r>
          </a:p>
          <a:p>
            <a:endParaRPr lang="es-ES" sz="1400" dirty="0">
              <a:solidFill>
                <a:srgbClr val="374151"/>
              </a:solidFill>
              <a:latin typeface="Söhne"/>
            </a:endParaRPr>
          </a:p>
        </p:txBody>
      </p:sp>
      <p:pic>
        <p:nvPicPr>
          <p:cNvPr id="60" name="Gráfico 59" descr="Correo electrónico">
            <a:extLst>
              <a:ext uri="{FF2B5EF4-FFF2-40B4-BE49-F238E27FC236}">
                <a16:creationId xmlns:a16="http://schemas.microsoft.com/office/drawing/2014/main" id="{2D213FBD-A742-6015-B19A-7F42A7C7F5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2110" y="11201367"/>
            <a:ext cx="241282" cy="200591"/>
          </a:xfrm>
          <a:prstGeom prst="rect">
            <a:avLst/>
          </a:prstGeom>
        </p:spPr>
      </p:pic>
      <p:sp>
        <p:nvSpPr>
          <p:cNvPr id="61" name="CuadroTexto 60">
            <a:extLst>
              <a:ext uri="{FF2B5EF4-FFF2-40B4-BE49-F238E27FC236}">
                <a16:creationId xmlns:a16="http://schemas.microsoft.com/office/drawing/2014/main" id="{921CF5A3-D44B-5FEB-8BDF-58B8ECBDE5C9}"/>
              </a:ext>
            </a:extLst>
          </p:cNvPr>
          <p:cNvSpPr txBox="1"/>
          <p:nvPr/>
        </p:nvSpPr>
        <p:spPr>
          <a:xfrm>
            <a:off x="937380" y="11187247"/>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talariatraducciones@gmail.com</a:t>
            </a:r>
          </a:p>
        </p:txBody>
      </p:sp>
      <p:pic>
        <p:nvPicPr>
          <p:cNvPr id="1027" name="Gráfico 1026" descr="Auricular">
            <a:extLst>
              <a:ext uri="{FF2B5EF4-FFF2-40B4-BE49-F238E27FC236}">
                <a16:creationId xmlns:a16="http://schemas.microsoft.com/office/drawing/2014/main" id="{F2B3BA82-EEBF-6582-5E97-4E71B2C204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247" y="11622320"/>
            <a:ext cx="181081" cy="181081"/>
          </a:xfrm>
          <a:prstGeom prst="rect">
            <a:avLst/>
          </a:prstGeom>
        </p:spPr>
      </p:pic>
      <p:sp>
        <p:nvSpPr>
          <p:cNvPr id="1028" name="CuadroTexto 1027">
            <a:extLst>
              <a:ext uri="{FF2B5EF4-FFF2-40B4-BE49-F238E27FC236}">
                <a16:creationId xmlns:a16="http://schemas.microsoft.com/office/drawing/2014/main" id="{12387013-FAA9-1EA8-B79D-0783FBECDB31}"/>
              </a:ext>
            </a:extLst>
          </p:cNvPr>
          <p:cNvSpPr txBox="1"/>
          <p:nvPr/>
        </p:nvSpPr>
        <p:spPr>
          <a:xfrm>
            <a:off x="952521" y="11566478"/>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(+34) 674 825 419</a:t>
            </a:r>
          </a:p>
        </p:txBody>
      </p:sp>
      <p:sp>
        <p:nvSpPr>
          <p:cNvPr id="12" name="CuadroTexto 11">
            <a:extLst>
              <a:ext uri="{FF2B5EF4-FFF2-40B4-BE49-F238E27FC236}">
                <a16:creationId xmlns:a16="http://schemas.microsoft.com/office/drawing/2014/main" id="{19BA66B5-3E33-285A-A344-51C1764975EF}"/>
              </a:ext>
            </a:extLst>
          </p:cNvPr>
          <p:cNvSpPr txBox="1"/>
          <p:nvPr/>
        </p:nvSpPr>
        <p:spPr>
          <a:xfrm>
            <a:off x="753974" y="823401"/>
            <a:ext cx="4161126" cy="538609"/>
          </a:xfrm>
          <a:prstGeom prst="rect">
            <a:avLst/>
          </a:prstGeom>
          <a:noFill/>
        </p:spPr>
        <p:txBody>
          <a:bodyPr wrap="square" rtlCol="0">
            <a:spAutoFit/>
          </a:bodyPr>
          <a:lstStyle/>
          <a:p>
            <a:r>
              <a:rPr lang="es-ES" sz="1600" b="1" i="0" dirty="0" err="1">
                <a:solidFill>
                  <a:srgbClr val="264378"/>
                </a:solidFill>
                <a:effectLst/>
                <a:latin typeface="Arial" panose="020B0604020202020204" pitchFamily="34" charset="0"/>
                <a:cs typeface="Arial" panose="020B0604020202020204" pitchFamily="34" charset="0"/>
              </a:rPr>
              <a:t>TRANSLATION</a:t>
            </a:r>
            <a:r>
              <a:rPr lang="es-ES" sz="1600" b="1" i="0" dirty="0">
                <a:solidFill>
                  <a:srgbClr val="264378"/>
                </a:solidFill>
                <a:effectLst/>
                <a:latin typeface="Arial" panose="020B0604020202020204" pitchFamily="34" charset="0"/>
                <a:cs typeface="Arial" panose="020B0604020202020204" pitchFamily="34" charset="0"/>
              </a:rPr>
              <a:t> </a:t>
            </a:r>
            <a:r>
              <a:rPr lang="es-ES" sz="1600" b="1" i="0" dirty="0" err="1">
                <a:solidFill>
                  <a:srgbClr val="264378"/>
                </a:solidFill>
                <a:effectLst/>
                <a:latin typeface="Arial" panose="020B0604020202020204" pitchFamily="34" charset="0"/>
                <a:cs typeface="Arial" panose="020B0604020202020204" pitchFamily="34" charset="0"/>
              </a:rPr>
              <a:t>SAMPLE</a:t>
            </a:r>
            <a:r>
              <a:rPr lang="es-ES" sz="1600" b="1" dirty="0">
                <a:solidFill>
                  <a:srgbClr val="264378"/>
                </a:solidFill>
                <a:latin typeface="Arial" panose="020B0604020202020204" pitchFamily="34" charset="0"/>
                <a:cs typeface="Arial" panose="020B0604020202020204" pitchFamily="34" charset="0"/>
              </a:rPr>
              <a:t>:</a:t>
            </a:r>
          </a:p>
          <a:p>
            <a:r>
              <a:rPr lang="es-ES" sz="1300" b="0" i="0" dirty="0" err="1">
                <a:solidFill>
                  <a:srgbClr val="264378"/>
                </a:solidFill>
                <a:effectLst/>
                <a:latin typeface="Arial" panose="020B0604020202020204" pitchFamily="34" charset="0"/>
                <a:cs typeface="Arial" panose="020B0604020202020204" pitchFamily="34" charset="0"/>
              </a:rPr>
              <a:t>SUMMARY</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OF</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PRODUCT</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CHARACTERISTICS</a:t>
            </a:r>
            <a:endParaRPr lang="es-ES" sz="1300" b="0" i="0" dirty="0">
              <a:solidFill>
                <a:srgbClr val="264378"/>
              </a:solidFill>
              <a:effectLst/>
              <a:latin typeface="Open Sans" panose="020B0606030504020204" pitchFamily="34" charset="0"/>
            </a:endParaRPr>
          </a:p>
        </p:txBody>
      </p:sp>
    </p:spTree>
    <p:extLst>
      <p:ext uri="{BB962C8B-B14F-4D97-AF65-F5344CB8AC3E}">
        <p14:creationId xmlns:p14="http://schemas.microsoft.com/office/powerpoint/2010/main" val="2463842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n 43">
            <a:extLst>
              <a:ext uri="{FF2B5EF4-FFF2-40B4-BE49-F238E27FC236}">
                <a16:creationId xmlns:a16="http://schemas.microsoft.com/office/drawing/2014/main" id="{FC0BC2D8-FA19-5C0E-419F-1CCBA36F7358}"/>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53722"/>
          <a:stretch/>
        </p:blipFill>
        <p:spPr>
          <a:xfrm flipH="1">
            <a:off x="0" y="10379887"/>
            <a:ext cx="6858000" cy="1812113"/>
          </a:xfrm>
          <a:prstGeom prst="rect">
            <a:avLst/>
          </a:prstGeom>
        </p:spPr>
      </p:pic>
      <p:cxnSp>
        <p:nvCxnSpPr>
          <p:cNvPr id="10" name="Conector recto 9">
            <a:extLst>
              <a:ext uri="{FF2B5EF4-FFF2-40B4-BE49-F238E27FC236}">
                <a16:creationId xmlns:a16="http://schemas.microsoft.com/office/drawing/2014/main" id="{BD37A04F-9550-D461-5012-30EBC76D0C58}"/>
              </a:ext>
            </a:extLst>
          </p:cNvPr>
          <p:cNvCxnSpPr>
            <a:cxnSpLocks/>
          </p:cNvCxnSpPr>
          <p:nvPr/>
        </p:nvCxnSpPr>
        <p:spPr>
          <a:xfrm>
            <a:off x="748787" y="915968"/>
            <a:ext cx="0" cy="391886"/>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0" name="Gráfico 29" descr="Marca de verificación">
            <a:extLst>
              <a:ext uri="{FF2B5EF4-FFF2-40B4-BE49-F238E27FC236}">
                <a16:creationId xmlns:a16="http://schemas.microsoft.com/office/drawing/2014/main" id="{ED5AB37C-94FE-44F2-E60C-BE73AB9B7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83754" y="4866358"/>
            <a:ext cx="209353" cy="209353"/>
          </a:xfrm>
          <a:prstGeom prst="rect">
            <a:avLst/>
          </a:prstGeom>
        </p:spPr>
      </p:pic>
      <p:sp>
        <p:nvSpPr>
          <p:cNvPr id="33" name="CuadroTexto 32">
            <a:extLst>
              <a:ext uri="{FF2B5EF4-FFF2-40B4-BE49-F238E27FC236}">
                <a16:creationId xmlns:a16="http://schemas.microsoft.com/office/drawing/2014/main" id="{8DAAB75F-AEEA-6E5C-9B8E-3A04E9D7A14B}"/>
              </a:ext>
            </a:extLst>
          </p:cNvPr>
          <p:cNvSpPr txBox="1"/>
          <p:nvPr/>
        </p:nvSpPr>
        <p:spPr>
          <a:xfrm>
            <a:off x="658247" y="1812113"/>
            <a:ext cx="2560062" cy="6309420"/>
          </a:xfrm>
          <a:prstGeom prst="rect">
            <a:avLst/>
          </a:prstGeom>
          <a:noFill/>
        </p:spPr>
        <p:txBody>
          <a:bodyPr wrap="square" rtlCol="0">
            <a:spAutoFit/>
          </a:bodyPr>
          <a:lstStyle/>
          <a:p>
            <a:r>
              <a:rPr lang="es-ES" sz="1300" b="1" dirty="0">
                <a:solidFill>
                  <a:srgbClr val="264378"/>
                </a:solidFill>
                <a:latin typeface="Arial" panose="020B0604020202020204" pitchFamily="34" charset="0"/>
                <a:cs typeface="Arial" panose="020B0604020202020204" pitchFamily="34" charset="0"/>
              </a:rPr>
              <a:t>ENGLISH</a:t>
            </a:r>
          </a:p>
          <a:p>
            <a:endParaRPr lang="es-ES" sz="1400" b="1" dirty="0">
              <a:solidFill>
                <a:srgbClr val="264378"/>
              </a:solidFill>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US" sz="1400" b="0" i="0" dirty="0">
                <a:solidFill>
                  <a:srgbClr val="374151"/>
                </a:solidFill>
                <a:effectLst/>
                <a:latin typeface="Söhne"/>
              </a:rPr>
              <a:t>Do not use in conjunction with sympathomimetic amines or with intravenous potentiated </a:t>
            </a:r>
            <a:r>
              <a:rPr lang="en-US" sz="1400" b="0" i="0" dirty="0" err="1">
                <a:solidFill>
                  <a:srgbClr val="374151"/>
                </a:solidFill>
                <a:effectLst/>
                <a:latin typeface="Söhne"/>
              </a:rPr>
              <a:t>sulphonamides</a:t>
            </a:r>
            <a:r>
              <a:rPr lang="en-US" sz="1400" b="0" i="0" dirty="0">
                <a:solidFill>
                  <a:srgbClr val="374151"/>
                </a:solidFill>
                <a:effectLst/>
                <a:latin typeface="Söhne"/>
              </a:rPr>
              <a:t>. </a:t>
            </a:r>
          </a:p>
          <a:p>
            <a:pPr marL="171450" indent="-171450" algn="l">
              <a:buFont typeface="Arial" panose="020B0604020202020204" pitchFamily="34" charset="0"/>
              <a:buChar char="•"/>
            </a:pPr>
            <a:r>
              <a:rPr lang="en-US" sz="1400" b="0" i="0" dirty="0">
                <a:solidFill>
                  <a:srgbClr val="374151"/>
                </a:solidFill>
                <a:effectLst/>
                <a:latin typeface="Söhne"/>
              </a:rPr>
              <a:t>Do not use in cases of hypersensitivity to the active substance or to any of the excipients. </a:t>
            </a:r>
          </a:p>
          <a:p>
            <a:pPr marL="171450" indent="-171450" algn="l">
              <a:buFont typeface="Arial" panose="020B0604020202020204" pitchFamily="34" charset="0"/>
              <a:buChar char="•"/>
            </a:pPr>
            <a:r>
              <a:rPr lang="en-US" sz="1400" b="0" i="0" dirty="0">
                <a:solidFill>
                  <a:srgbClr val="374151"/>
                </a:solidFill>
                <a:effectLst/>
                <a:latin typeface="Söhne"/>
              </a:rPr>
              <a:t>Do not use in mares during the last trimester of pregnancy.</a:t>
            </a:r>
          </a:p>
          <a:p>
            <a:pPr algn="l"/>
            <a:endParaRPr lang="en-US" sz="1400" b="0" i="0" dirty="0">
              <a:solidFill>
                <a:srgbClr val="374151"/>
              </a:solidFill>
              <a:effectLst/>
              <a:latin typeface="Söhne"/>
            </a:endParaRPr>
          </a:p>
          <a:p>
            <a:pPr algn="l"/>
            <a:r>
              <a:rPr lang="en-US" sz="1400" b="0" i="0" dirty="0">
                <a:solidFill>
                  <a:srgbClr val="374151"/>
                </a:solidFill>
                <a:effectLst/>
                <a:latin typeface="Söhne"/>
              </a:rPr>
              <a:t>3.4 Special warnings:</a:t>
            </a:r>
          </a:p>
          <a:p>
            <a:pPr algn="l"/>
            <a:r>
              <a:rPr lang="en-US" sz="1400" b="0" i="0" dirty="0">
                <a:solidFill>
                  <a:srgbClr val="374151"/>
                </a:solidFill>
                <a:effectLst/>
                <a:latin typeface="Söhne"/>
              </a:rPr>
              <a:t>None.</a:t>
            </a:r>
          </a:p>
          <a:p>
            <a:pPr algn="l"/>
            <a:endParaRPr lang="en-US" sz="1400" b="0" i="0" dirty="0">
              <a:solidFill>
                <a:srgbClr val="374151"/>
              </a:solidFill>
              <a:effectLst/>
              <a:latin typeface="Söhne"/>
            </a:endParaRPr>
          </a:p>
          <a:p>
            <a:pPr algn="l"/>
            <a:r>
              <a:rPr lang="en-US" sz="1400" b="0" i="0" dirty="0">
                <a:solidFill>
                  <a:srgbClr val="374151"/>
                </a:solidFill>
                <a:effectLst/>
                <a:latin typeface="Söhne"/>
              </a:rPr>
              <a:t>3.5 Special precautions for use:</a:t>
            </a:r>
          </a:p>
          <a:p>
            <a:pPr algn="l"/>
            <a:r>
              <a:rPr lang="en-US" sz="1400" b="0" i="0" dirty="0">
                <a:solidFill>
                  <a:srgbClr val="374151"/>
                </a:solidFill>
                <a:effectLst/>
                <a:latin typeface="Söhne"/>
              </a:rPr>
              <a:t>Special precautions for safe use in the target species:</a:t>
            </a:r>
          </a:p>
          <a:p>
            <a:pPr algn="l"/>
            <a:endParaRPr lang="en-US" sz="1400" b="0" i="0" dirty="0">
              <a:solidFill>
                <a:srgbClr val="374151"/>
              </a:solidFill>
              <a:effectLst/>
              <a:latin typeface="Söhne"/>
            </a:endParaRPr>
          </a:p>
          <a:p>
            <a:pPr algn="l"/>
            <a:r>
              <a:rPr lang="en-US" sz="1400" b="0" i="0" dirty="0">
                <a:solidFill>
                  <a:srgbClr val="374151"/>
                </a:solidFill>
                <a:effectLst/>
                <a:latin typeface="Söhne"/>
              </a:rPr>
              <a:t>Horses in shock or in danger of being in shock, horses suffering from cardiac disease or horses that have fever, should only be treated according to the benefit/risk assessment by the responsible veterinary surgeon.</a:t>
            </a:r>
          </a:p>
        </p:txBody>
      </p:sp>
      <p:sp>
        <p:nvSpPr>
          <p:cNvPr id="35" name="CuadroTexto 34">
            <a:extLst>
              <a:ext uri="{FF2B5EF4-FFF2-40B4-BE49-F238E27FC236}">
                <a16:creationId xmlns:a16="http://schemas.microsoft.com/office/drawing/2014/main" id="{E212033D-C1CB-7A2B-1E96-B13825E25272}"/>
              </a:ext>
            </a:extLst>
          </p:cNvPr>
          <p:cNvSpPr txBox="1"/>
          <p:nvPr/>
        </p:nvSpPr>
        <p:spPr>
          <a:xfrm>
            <a:off x="3582703" y="1812113"/>
            <a:ext cx="2560062" cy="6886501"/>
          </a:xfrm>
          <a:prstGeom prst="rect">
            <a:avLst/>
          </a:prstGeom>
          <a:noFill/>
        </p:spPr>
        <p:txBody>
          <a:bodyPr wrap="square" rtlCol="0">
            <a:spAutoFit/>
          </a:bodyPr>
          <a:lstStyle/>
          <a:p>
            <a:r>
              <a:rPr lang="es-ES" sz="1300" b="1" dirty="0" err="1">
                <a:solidFill>
                  <a:srgbClr val="264378"/>
                </a:solidFill>
                <a:latin typeface="Arial" panose="020B0604020202020204" pitchFamily="34" charset="0"/>
                <a:cs typeface="Arial" panose="020B0604020202020204" pitchFamily="34" charset="0"/>
              </a:rPr>
              <a:t>SPANISH</a:t>
            </a:r>
            <a:endParaRPr lang="es-ES" sz="1300" b="1" dirty="0">
              <a:solidFill>
                <a:srgbClr val="264378"/>
              </a:solidFill>
              <a:latin typeface="Arial" panose="020B0604020202020204" pitchFamily="34" charset="0"/>
              <a:cs typeface="Arial" panose="020B0604020202020204" pitchFamily="34" charset="0"/>
            </a:endParaRPr>
          </a:p>
          <a:p>
            <a:endParaRPr lang="es-ES" sz="1250" dirty="0">
              <a:solidFill>
                <a:srgbClr val="374151"/>
              </a:solidFill>
              <a:latin typeface="Söhne"/>
            </a:endParaRPr>
          </a:p>
          <a:p>
            <a:pPr marL="171450" indent="-171450">
              <a:buFont typeface="Arial" panose="020B0604020202020204" pitchFamily="34" charset="0"/>
              <a:buChar char="•"/>
            </a:pPr>
            <a:r>
              <a:rPr lang="es-ES" sz="1400" dirty="0">
                <a:solidFill>
                  <a:srgbClr val="374151"/>
                </a:solidFill>
                <a:latin typeface="Söhne"/>
              </a:rPr>
              <a:t>No usar en combinación con aminas simpaticomiméticas o con sulfonamidas potenciadas por vía intravenosa.</a:t>
            </a:r>
          </a:p>
          <a:p>
            <a:pPr marL="171450" indent="-171450">
              <a:buFont typeface="Arial" panose="020B0604020202020204" pitchFamily="34" charset="0"/>
              <a:buChar char="•"/>
            </a:pPr>
            <a:r>
              <a:rPr lang="es-ES" sz="1400" dirty="0">
                <a:solidFill>
                  <a:srgbClr val="374151"/>
                </a:solidFill>
                <a:latin typeface="Söhne"/>
              </a:rPr>
              <a:t>No usar en casos de hipersensibilidad al principio activo o a alguno de los excipientes.</a:t>
            </a:r>
          </a:p>
          <a:p>
            <a:pPr marL="171450" indent="-171450">
              <a:buFont typeface="Arial" panose="020B0604020202020204" pitchFamily="34" charset="0"/>
              <a:buChar char="•"/>
            </a:pPr>
            <a:r>
              <a:rPr lang="es-ES" sz="1400" dirty="0">
                <a:solidFill>
                  <a:srgbClr val="374151"/>
                </a:solidFill>
                <a:latin typeface="Söhne"/>
              </a:rPr>
              <a:t>No usar en yeguas durante el último trimestre de gestación.</a:t>
            </a:r>
          </a:p>
          <a:p>
            <a:endParaRPr lang="es-ES" sz="1400" dirty="0">
              <a:solidFill>
                <a:srgbClr val="374151"/>
              </a:solidFill>
              <a:latin typeface="Söhne"/>
            </a:endParaRPr>
          </a:p>
          <a:p>
            <a:r>
              <a:rPr lang="es-ES" sz="1400" dirty="0">
                <a:solidFill>
                  <a:srgbClr val="374151"/>
                </a:solidFill>
                <a:latin typeface="Söhne"/>
              </a:rPr>
              <a:t>3.4 Advertencias especiales:</a:t>
            </a:r>
          </a:p>
          <a:p>
            <a:r>
              <a:rPr lang="es-ES" sz="1400" dirty="0">
                <a:solidFill>
                  <a:srgbClr val="374151"/>
                </a:solidFill>
                <a:latin typeface="Söhne"/>
              </a:rPr>
              <a:t>Ninguna.</a:t>
            </a:r>
          </a:p>
          <a:p>
            <a:endParaRPr lang="es-ES" sz="1400" dirty="0">
              <a:solidFill>
                <a:srgbClr val="374151"/>
              </a:solidFill>
              <a:latin typeface="Söhne"/>
            </a:endParaRPr>
          </a:p>
          <a:p>
            <a:r>
              <a:rPr lang="es-ES" sz="1400" dirty="0">
                <a:solidFill>
                  <a:srgbClr val="374151"/>
                </a:solidFill>
                <a:latin typeface="Söhne"/>
              </a:rPr>
              <a:t>3.5 Precauciones especiales de uso:</a:t>
            </a:r>
          </a:p>
          <a:p>
            <a:r>
              <a:rPr lang="es-ES" sz="1400" dirty="0">
                <a:solidFill>
                  <a:srgbClr val="374151"/>
                </a:solidFill>
                <a:latin typeface="Söhne"/>
              </a:rPr>
              <a:t>Precauciones especiales para una utilización segura en las especies de destino:</a:t>
            </a:r>
          </a:p>
          <a:p>
            <a:endParaRPr lang="es-ES" sz="1400" dirty="0">
              <a:solidFill>
                <a:srgbClr val="374151"/>
              </a:solidFill>
              <a:latin typeface="Söhne"/>
            </a:endParaRPr>
          </a:p>
          <a:p>
            <a:r>
              <a:rPr lang="es-ES" sz="1400" dirty="0">
                <a:solidFill>
                  <a:srgbClr val="374151"/>
                </a:solidFill>
                <a:latin typeface="Söhne"/>
              </a:rPr>
              <a:t>Los caballos en estado de </a:t>
            </a:r>
            <a:r>
              <a:rPr lang="es-ES" sz="1400" i="1" dirty="0">
                <a:solidFill>
                  <a:srgbClr val="374151"/>
                </a:solidFill>
                <a:latin typeface="Söhne"/>
              </a:rPr>
              <a:t>shock</a:t>
            </a:r>
            <a:r>
              <a:rPr lang="es-ES" sz="1400" dirty="0">
                <a:solidFill>
                  <a:srgbClr val="374151"/>
                </a:solidFill>
                <a:latin typeface="Söhne"/>
              </a:rPr>
              <a:t> o con riesgo de estarlo y los caballos con enfermedades cardíacas o con fiebre solo se deben tratar en función de la evaluación de riesgos y beneficios realizada por el cirujano veterinario a cargo.</a:t>
            </a:r>
          </a:p>
          <a:p>
            <a:endParaRPr lang="es-ES" sz="1200" dirty="0">
              <a:solidFill>
                <a:srgbClr val="374151"/>
              </a:solidFill>
              <a:latin typeface="Söhne"/>
            </a:endParaRPr>
          </a:p>
          <a:p>
            <a:endParaRPr lang="es-ES" sz="1200" dirty="0">
              <a:solidFill>
                <a:srgbClr val="374151"/>
              </a:solidFill>
              <a:latin typeface="Söhne"/>
            </a:endParaRPr>
          </a:p>
        </p:txBody>
      </p:sp>
      <p:pic>
        <p:nvPicPr>
          <p:cNvPr id="60" name="Gráfico 59" descr="Correo electrónico">
            <a:extLst>
              <a:ext uri="{FF2B5EF4-FFF2-40B4-BE49-F238E27FC236}">
                <a16:creationId xmlns:a16="http://schemas.microsoft.com/office/drawing/2014/main" id="{2D213FBD-A742-6015-B19A-7F42A7C7F5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42110" y="11201367"/>
            <a:ext cx="241282" cy="200591"/>
          </a:xfrm>
          <a:prstGeom prst="rect">
            <a:avLst/>
          </a:prstGeom>
        </p:spPr>
      </p:pic>
      <p:sp>
        <p:nvSpPr>
          <p:cNvPr id="61" name="CuadroTexto 60">
            <a:extLst>
              <a:ext uri="{FF2B5EF4-FFF2-40B4-BE49-F238E27FC236}">
                <a16:creationId xmlns:a16="http://schemas.microsoft.com/office/drawing/2014/main" id="{921CF5A3-D44B-5FEB-8BDF-58B8ECBDE5C9}"/>
              </a:ext>
            </a:extLst>
          </p:cNvPr>
          <p:cNvSpPr txBox="1"/>
          <p:nvPr/>
        </p:nvSpPr>
        <p:spPr>
          <a:xfrm>
            <a:off x="937380" y="11187247"/>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talariatraducciones@gmail.com</a:t>
            </a:r>
          </a:p>
        </p:txBody>
      </p:sp>
      <p:pic>
        <p:nvPicPr>
          <p:cNvPr id="1027" name="Gráfico 1026" descr="Auricular">
            <a:extLst>
              <a:ext uri="{FF2B5EF4-FFF2-40B4-BE49-F238E27FC236}">
                <a16:creationId xmlns:a16="http://schemas.microsoft.com/office/drawing/2014/main" id="{F2B3BA82-EEBF-6582-5E97-4E71B2C204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247" y="11638109"/>
            <a:ext cx="181081" cy="181081"/>
          </a:xfrm>
          <a:prstGeom prst="rect">
            <a:avLst/>
          </a:prstGeom>
        </p:spPr>
      </p:pic>
      <p:sp>
        <p:nvSpPr>
          <p:cNvPr id="1028" name="CuadroTexto 1027">
            <a:extLst>
              <a:ext uri="{FF2B5EF4-FFF2-40B4-BE49-F238E27FC236}">
                <a16:creationId xmlns:a16="http://schemas.microsoft.com/office/drawing/2014/main" id="{12387013-FAA9-1EA8-B79D-0783FBECDB31}"/>
              </a:ext>
            </a:extLst>
          </p:cNvPr>
          <p:cNvSpPr txBox="1"/>
          <p:nvPr/>
        </p:nvSpPr>
        <p:spPr>
          <a:xfrm>
            <a:off x="952521" y="11582267"/>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(+34) 674 825 419</a:t>
            </a:r>
          </a:p>
        </p:txBody>
      </p:sp>
      <p:sp>
        <p:nvSpPr>
          <p:cNvPr id="12" name="CuadroTexto 11">
            <a:extLst>
              <a:ext uri="{FF2B5EF4-FFF2-40B4-BE49-F238E27FC236}">
                <a16:creationId xmlns:a16="http://schemas.microsoft.com/office/drawing/2014/main" id="{19BA66B5-3E33-285A-A344-51C1764975EF}"/>
              </a:ext>
            </a:extLst>
          </p:cNvPr>
          <p:cNvSpPr txBox="1"/>
          <p:nvPr/>
        </p:nvSpPr>
        <p:spPr>
          <a:xfrm>
            <a:off x="753974" y="823401"/>
            <a:ext cx="4161126" cy="538609"/>
          </a:xfrm>
          <a:prstGeom prst="rect">
            <a:avLst/>
          </a:prstGeom>
          <a:noFill/>
        </p:spPr>
        <p:txBody>
          <a:bodyPr wrap="square" rtlCol="0">
            <a:spAutoFit/>
          </a:bodyPr>
          <a:lstStyle/>
          <a:p>
            <a:r>
              <a:rPr lang="es-ES" sz="1600" b="1" i="0" dirty="0" err="1">
                <a:solidFill>
                  <a:srgbClr val="264378"/>
                </a:solidFill>
                <a:effectLst/>
                <a:latin typeface="Arial" panose="020B0604020202020204" pitchFamily="34" charset="0"/>
                <a:cs typeface="Arial" panose="020B0604020202020204" pitchFamily="34" charset="0"/>
              </a:rPr>
              <a:t>TRANSLATION</a:t>
            </a:r>
            <a:r>
              <a:rPr lang="es-ES" sz="1600" b="1" i="0" dirty="0">
                <a:solidFill>
                  <a:srgbClr val="264378"/>
                </a:solidFill>
                <a:effectLst/>
                <a:latin typeface="Arial" panose="020B0604020202020204" pitchFamily="34" charset="0"/>
                <a:cs typeface="Arial" panose="020B0604020202020204" pitchFamily="34" charset="0"/>
              </a:rPr>
              <a:t> </a:t>
            </a:r>
            <a:r>
              <a:rPr lang="es-ES" sz="1600" b="1" i="0" dirty="0" err="1">
                <a:solidFill>
                  <a:srgbClr val="264378"/>
                </a:solidFill>
                <a:effectLst/>
                <a:latin typeface="Arial" panose="020B0604020202020204" pitchFamily="34" charset="0"/>
                <a:cs typeface="Arial" panose="020B0604020202020204" pitchFamily="34" charset="0"/>
              </a:rPr>
              <a:t>SAMPLE</a:t>
            </a:r>
            <a:r>
              <a:rPr lang="es-ES" sz="1600" b="1" dirty="0">
                <a:solidFill>
                  <a:srgbClr val="264378"/>
                </a:solidFill>
                <a:latin typeface="Arial" panose="020B0604020202020204" pitchFamily="34" charset="0"/>
                <a:cs typeface="Arial" panose="020B0604020202020204" pitchFamily="34" charset="0"/>
              </a:rPr>
              <a:t>:</a:t>
            </a:r>
          </a:p>
          <a:p>
            <a:r>
              <a:rPr lang="es-ES" sz="1300" b="0" i="0" dirty="0" err="1">
                <a:solidFill>
                  <a:srgbClr val="264378"/>
                </a:solidFill>
                <a:effectLst/>
                <a:latin typeface="Arial" panose="020B0604020202020204" pitchFamily="34" charset="0"/>
                <a:cs typeface="Arial" panose="020B0604020202020204" pitchFamily="34" charset="0"/>
              </a:rPr>
              <a:t>SUMMARY</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OF</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PRODUCT</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CHARACTERISTICS</a:t>
            </a:r>
            <a:endParaRPr lang="es-ES" sz="1300" b="0" i="0" dirty="0">
              <a:solidFill>
                <a:srgbClr val="264378"/>
              </a:solidFill>
              <a:effectLst/>
              <a:latin typeface="Open Sans" panose="020B0606030504020204" pitchFamily="34" charset="0"/>
            </a:endParaRPr>
          </a:p>
        </p:txBody>
      </p:sp>
    </p:spTree>
    <p:extLst>
      <p:ext uri="{BB962C8B-B14F-4D97-AF65-F5344CB8AC3E}">
        <p14:creationId xmlns:p14="http://schemas.microsoft.com/office/powerpoint/2010/main" val="1903454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 name="Imagen 43">
            <a:extLst>
              <a:ext uri="{FF2B5EF4-FFF2-40B4-BE49-F238E27FC236}">
                <a16:creationId xmlns:a16="http://schemas.microsoft.com/office/drawing/2014/main" id="{FC0BC2D8-FA19-5C0E-419F-1CCBA36F7358}"/>
              </a:ext>
            </a:extLst>
          </p:cNvPr>
          <p:cNvPicPr>
            <a:picLocks noChangeAspect="1"/>
          </p:cNvPicPr>
          <p:nvPr/>
        </p:nvPicPr>
        <p:blipFill rotWithShape="1">
          <a:blip r:embed="rId2">
            <a:extLst>
              <a:ext uri="{BEBA8EAE-BF5A-486C-A8C5-ECC9F3942E4B}">
                <a14:imgProps xmlns:a14="http://schemas.microsoft.com/office/drawing/2010/main">
                  <a14:imgLayer r:embed="rId3">
                    <a14:imgEffect>
                      <a14:brightnessContrast bright="-20000"/>
                    </a14:imgEffect>
                  </a14:imgLayer>
                </a14:imgProps>
              </a:ext>
              <a:ext uri="{28A0092B-C50C-407E-A947-70E740481C1C}">
                <a14:useLocalDpi xmlns:a14="http://schemas.microsoft.com/office/drawing/2010/main" val="0"/>
              </a:ext>
            </a:extLst>
          </a:blip>
          <a:srcRect t="53722"/>
          <a:stretch/>
        </p:blipFill>
        <p:spPr>
          <a:xfrm flipH="1">
            <a:off x="0" y="10594377"/>
            <a:ext cx="6858000" cy="1597623"/>
          </a:xfrm>
          <a:prstGeom prst="rect">
            <a:avLst/>
          </a:prstGeom>
        </p:spPr>
      </p:pic>
      <p:cxnSp>
        <p:nvCxnSpPr>
          <p:cNvPr id="10" name="Conector recto 9">
            <a:extLst>
              <a:ext uri="{FF2B5EF4-FFF2-40B4-BE49-F238E27FC236}">
                <a16:creationId xmlns:a16="http://schemas.microsoft.com/office/drawing/2014/main" id="{BD37A04F-9550-D461-5012-30EBC76D0C58}"/>
              </a:ext>
            </a:extLst>
          </p:cNvPr>
          <p:cNvCxnSpPr>
            <a:cxnSpLocks/>
          </p:cNvCxnSpPr>
          <p:nvPr/>
        </p:nvCxnSpPr>
        <p:spPr>
          <a:xfrm>
            <a:off x="748787" y="915968"/>
            <a:ext cx="0" cy="391886"/>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30" name="Gráfico 29" descr="Marca de verificación">
            <a:extLst>
              <a:ext uri="{FF2B5EF4-FFF2-40B4-BE49-F238E27FC236}">
                <a16:creationId xmlns:a16="http://schemas.microsoft.com/office/drawing/2014/main" id="{ED5AB37C-94FE-44F2-E60C-BE73AB9B797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683754" y="4866358"/>
            <a:ext cx="209353" cy="209353"/>
          </a:xfrm>
          <a:prstGeom prst="rect">
            <a:avLst/>
          </a:prstGeom>
        </p:spPr>
      </p:pic>
      <p:sp>
        <p:nvSpPr>
          <p:cNvPr id="33" name="CuadroTexto 32">
            <a:extLst>
              <a:ext uri="{FF2B5EF4-FFF2-40B4-BE49-F238E27FC236}">
                <a16:creationId xmlns:a16="http://schemas.microsoft.com/office/drawing/2014/main" id="{8DAAB75F-AEEA-6E5C-9B8E-3A04E9D7A14B}"/>
              </a:ext>
            </a:extLst>
          </p:cNvPr>
          <p:cNvSpPr txBox="1"/>
          <p:nvPr/>
        </p:nvSpPr>
        <p:spPr>
          <a:xfrm>
            <a:off x="614185" y="1521321"/>
            <a:ext cx="2560062" cy="8186857"/>
          </a:xfrm>
          <a:prstGeom prst="rect">
            <a:avLst/>
          </a:prstGeom>
          <a:noFill/>
        </p:spPr>
        <p:txBody>
          <a:bodyPr wrap="square" rtlCol="0">
            <a:spAutoFit/>
          </a:bodyPr>
          <a:lstStyle/>
          <a:p>
            <a:r>
              <a:rPr lang="es-ES" sz="1300" b="1" dirty="0">
                <a:solidFill>
                  <a:srgbClr val="264378"/>
                </a:solidFill>
                <a:latin typeface="Arial" panose="020B0604020202020204" pitchFamily="34" charset="0"/>
                <a:cs typeface="Arial" panose="020B0604020202020204" pitchFamily="34" charset="0"/>
              </a:rPr>
              <a:t>ENGLISH</a:t>
            </a:r>
          </a:p>
          <a:p>
            <a:endParaRPr lang="es-ES" sz="1300" dirty="0">
              <a:solidFill>
                <a:srgbClr val="000000"/>
              </a:solidFill>
              <a:latin typeface="Arial" panose="020B0604020202020204" pitchFamily="34" charset="0"/>
              <a:cs typeface="Arial" panose="020B0604020202020204" pitchFamily="34" charset="0"/>
            </a:endParaRPr>
          </a:p>
          <a:p>
            <a:pPr algn="l"/>
            <a:r>
              <a:rPr lang="en-US" sz="1250" b="0" i="0" dirty="0">
                <a:solidFill>
                  <a:srgbClr val="374151"/>
                </a:solidFill>
                <a:effectLst/>
                <a:latin typeface="Söhne"/>
              </a:rPr>
              <a:t>Study Design:</a:t>
            </a:r>
          </a:p>
          <a:p>
            <a:pPr algn="l"/>
            <a:endParaRPr lang="en-US" sz="1250" b="0" i="0" dirty="0">
              <a:solidFill>
                <a:srgbClr val="374151"/>
              </a:solidFill>
              <a:effectLst/>
              <a:latin typeface="Söhne"/>
            </a:endParaRPr>
          </a:p>
          <a:p>
            <a:pPr algn="l"/>
            <a:r>
              <a:rPr lang="en-US" sz="1250" b="0" i="0" dirty="0">
                <a:solidFill>
                  <a:srgbClr val="374151"/>
                </a:solidFill>
                <a:effectLst/>
                <a:latin typeface="Söhne"/>
              </a:rPr>
              <a:t>This is a randomized, double-blind, placebo-controlled clinical trial designed to evaluate the efficacy and safety of </a:t>
            </a:r>
            <a:r>
              <a:rPr lang="en-US" sz="1250" b="0" i="0" dirty="0" err="1">
                <a:solidFill>
                  <a:srgbClr val="374151"/>
                </a:solidFill>
                <a:effectLst/>
                <a:latin typeface="Söhne"/>
              </a:rPr>
              <a:t>semaglutide</a:t>
            </a:r>
            <a:r>
              <a:rPr lang="en-US" sz="1250" b="0" i="0" dirty="0">
                <a:solidFill>
                  <a:srgbClr val="374151"/>
                </a:solidFill>
                <a:effectLst/>
                <a:latin typeface="Söhne"/>
              </a:rPr>
              <a:t> 2.4 mg once-weekly in patients with obesity and type 2 diabetes.</a:t>
            </a:r>
          </a:p>
          <a:p>
            <a:pPr algn="l"/>
            <a:r>
              <a:rPr lang="en-US" sz="1250" b="0" i="0" dirty="0">
                <a:solidFill>
                  <a:srgbClr val="374151"/>
                </a:solidFill>
                <a:effectLst/>
                <a:latin typeface="Söhne"/>
              </a:rPr>
              <a:t>Participants will </a:t>
            </a:r>
            <a:r>
              <a:rPr lang="en-US" sz="1250" dirty="0">
                <a:solidFill>
                  <a:srgbClr val="374151"/>
                </a:solidFill>
                <a:latin typeface="Söhne"/>
              </a:rPr>
              <a:t>be recruited </a:t>
            </a:r>
            <a:r>
              <a:rPr lang="en-US" sz="1250" b="0" i="0" dirty="0">
                <a:solidFill>
                  <a:srgbClr val="374151"/>
                </a:solidFill>
                <a:effectLst/>
                <a:latin typeface="Söhne"/>
              </a:rPr>
              <a:t>in the study from local sites and hospitals and screened for eligibility based on the following criteria:</a:t>
            </a:r>
          </a:p>
          <a:p>
            <a:pPr algn="l"/>
            <a:endParaRPr lang="en-US" sz="1250" b="0" i="0" dirty="0">
              <a:solidFill>
                <a:srgbClr val="374151"/>
              </a:solidFill>
              <a:effectLst/>
              <a:latin typeface="Söhne"/>
            </a:endParaRPr>
          </a:p>
          <a:p>
            <a:pPr algn="l"/>
            <a:r>
              <a:rPr lang="en-US" sz="1250" b="0" i="0" dirty="0">
                <a:solidFill>
                  <a:srgbClr val="374151"/>
                </a:solidFill>
                <a:effectLst/>
                <a:latin typeface="Söhne"/>
              </a:rPr>
              <a:t>Inclusion criteria:</a:t>
            </a:r>
          </a:p>
          <a:p>
            <a:pPr marL="285750" indent="-285750" algn="l">
              <a:buFont typeface="Arial" panose="020B0604020202020204" pitchFamily="34" charset="0"/>
              <a:buChar char="•"/>
            </a:pPr>
            <a:r>
              <a:rPr lang="en-US" sz="1250" b="0" i="0" dirty="0">
                <a:solidFill>
                  <a:srgbClr val="374151"/>
                </a:solidFill>
                <a:effectLst/>
                <a:latin typeface="Söhne"/>
              </a:rPr>
              <a:t> Adults aged 18-75 years</a:t>
            </a:r>
          </a:p>
          <a:p>
            <a:pPr marL="285750" indent="-285750" algn="l">
              <a:buFont typeface="Arial" panose="020B0604020202020204" pitchFamily="34" charset="0"/>
              <a:buChar char="•"/>
            </a:pPr>
            <a:r>
              <a:rPr lang="en-US" sz="1250" b="0" i="0" dirty="0">
                <a:solidFill>
                  <a:srgbClr val="374151"/>
                </a:solidFill>
                <a:effectLst/>
                <a:latin typeface="Söhne"/>
              </a:rPr>
              <a:t> Body Mass Index (BMI) ≥30 kg/m²</a:t>
            </a:r>
          </a:p>
          <a:p>
            <a:pPr marL="285750" indent="-285750" algn="l">
              <a:buFont typeface="Arial" panose="020B0604020202020204" pitchFamily="34" charset="0"/>
              <a:buChar char="•"/>
            </a:pPr>
            <a:r>
              <a:rPr lang="en-US" sz="1250" b="0" i="0" dirty="0">
                <a:solidFill>
                  <a:srgbClr val="374151"/>
                </a:solidFill>
                <a:effectLst/>
                <a:latin typeface="Söhne"/>
              </a:rPr>
              <a:t> Diagnosis of type 2 diabetes for at least 6 months</a:t>
            </a:r>
          </a:p>
          <a:p>
            <a:pPr algn="l"/>
            <a:endParaRPr lang="en-US" sz="1250" b="0" i="0" dirty="0">
              <a:solidFill>
                <a:srgbClr val="374151"/>
              </a:solidFill>
              <a:effectLst/>
              <a:latin typeface="Söhne"/>
            </a:endParaRPr>
          </a:p>
          <a:p>
            <a:pPr algn="l"/>
            <a:r>
              <a:rPr lang="en-US" sz="1250" b="0" i="0" dirty="0">
                <a:solidFill>
                  <a:srgbClr val="374151"/>
                </a:solidFill>
                <a:effectLst/>
                <a:latin typeface="Söhne"/>
              </a:rPr>
              <a:t>Exclusion criteria:</a:t>
            </a:r>
          </a:p>
          <a:p>
            <a:pPr marL="285750" indent="-285750" algn="l">
              <a:buFont typeface="Arial" panose="020B0604020202020204" pitchFamily="34" charset="0"/>
              <a:buChar char="•"/>
            </a:pPr>
            <a:r>
              <a:rPr lang="en-US" sz="1250" dirty="0">
                <a:solidFill>
                  <a:srgbClr val="374151"/>
                </a:solidFill>
                <a:latin typeface="Söhne"/>
              </a:rPr>
              <a:t> </a:t>
            </a:r>
            <a:r>
              <a:rPr lang="en-US" sz="1250" b="0" i="0" dirty="0">
                <a:solidFill>
                  <a:srgbClr val="374151"/>
                </a:solidFill>
                <a:effectLst/>
                <a:latin typeface="Söhne"/>
              </a:rPr>
              <a:t>History of pancreatitis or medullary thyroid carcinoma</a:t>
            </a:r>
          </a:p>
          <a:p>
            <a:pPr marL="285750" indent="-285750" algn="l">
              <a:buFont typeface="Arial" panose="020B0604020202020204" pitchFamily="34" charset="0"/>
              <a:buChar char="•"/>
            </a:pPr>
            <a:r>
              <a:rPr lang="en-US" sz="1250" b="0" i="0" dirty="0">
                <a:solidFill>
                  <a:srgbClr val="374151"/>
                </a:solidFill>
                <a:effectLst/>
                <a:latin typeface="Söhne"/>
              </a:rPr>
              <a:t> Use of GLP-1 receptor agonists or insulin within the past 3 months</a:t>
            </a:r>
          </a:p>
          <a:p>
            <a:pPr marL="285750" indent="-285750" algn="l">
              <a:buFont typeface="Arial" panose="020B0604020202020204" pitchFamily="34" charset="0"/>
              <a:buChar char="•"/>
            </a:pPr>
            <a:r>
              <a:rPr lang="en-US" sz="1250" b="0" i="0" dirty="0">
                <a:solidFill>
                  <a:srgbClr val="374151"/>
                </a:solidFill>
                <a:effectLst/>
                <a:latin typeface="Söhne"/>
              </a:rPr>
              <a:t> Use of weight-loss medications within the past 6 months</a:t>
            </a:r>
          </a:p>
          <a:p>
            <a:pPr marL="285750" indent="-285750" algn="l">
              <a:buFont typeface="Arial" panose="020B0604020202020204" pitchFamily="34" charset="0"/>
              <a:buChar char="•"/>
            </a:pPr>
            <a:r>
              <a:rPr lang="en-US" sz="1250" b="0" i="0" dirty="0">
                <a:solidFill>
                  <a:srgbClr val="374151"/>
                </a:solidFill>
                <a:effectLst/>
                <a:latin typeface="Söhne"/>
              </a:rPr>
              <a:t> </a:t>
            </a:r>
            <a:r>
              <a:rPr lang="en-US" sz="1250" dirty="0">
                <a:solidFill>
                  <a:srgbClr val="374151"/>
                </a:solidFill>
                <a:latin typeface="Söhne"/>
              </a:rPr>
              <a:t>I</a:t>
            </a:r>
            <a:r>
              <a:rPr lang="en-US" sz="1250" b="0" i="0" dirty="0">
                <a:solidFill>
                  <a:srgbClr val="374151"/>
                </a:solidFill>
                <a:effectLst/>
                <a:latin typeface="Söhne"/>
              </a:rPr>
              <a:t>mpairment of renal function (eGFR &lt;30 mL/min/1.73 m²)</a:t>
            </a:r>
          </a:p>
          <a:p>
            <a:pPr algn="l"/>
            <a:endParaRPr lang="en-US" sz="1250" b="0" i="0" dirty="0">
              <a:solidFill>
                <a:srgbClr val="374151"/>
              </a:solidFill>
              <a:effectLst/>
              <a:latin typeface="Söhne"/>
            </a:endParaRPr>
          </a:p>
          <a:p>
            <a:pPr algn="l"/>
            <a:r>
              <a:rPr lang="en-US" sz="1250" b="0" i="0" dirty="0">
                <a:solidFill>
                  <a:srgbClr val="374151"/>
                </a:solidFill>
                <a:effectLst/>
                <a:latin typeface="Söhne"/>
              </a:rPr>
              <a:t>Eligible participants will be randomized in a 2:1 ratio to receive either </a:t>
            </a:r>
            <a:r>
              <a:rPr lang="en-US" sz="1250" b="0" i="0" dirty="0" err="1">
                <a:solidFill>
                  <a:srgbClr val="374151"/>
                </a:solidFill>
                <a:effectLst/>
                <a:latin typeface="Söhne"/>
              </a:rPr>
              <a:t>semaglutide</a:t>
            </a:r>
            <a:r>
              <a:rPr lang="en-US" sz="1250" b="0" i="0" dirty="0">
                <a:solidFill>
                  <a:srgbClr val="374151"/>
                </a:solidFill>
                <a:effectLst/>
                <a:latin typeface="Söhne"/>
              </a:rPr>
              <a:t> 2.4 mg once-weekly or placebo for 52 weeks. Participants will receive study medication by subcutaneous injection, and they will also receive standardized counseling on lifestyle and dietary modifications.</a:t>
            </a:r>
          </a:p>
        </p:txBody>
      </p:sp>
      <p:sp>
        <p:nvSpPr>
          <p:cNvPr id="35" name="CuadroTexto 34">
            <a:extLst>
              <a:ext uri="{FF2B5EF4-FFF2-40B4-BE49-F238E27FC236}">
                <a16:creationId xmlns:a16="http://schemas.microsoft.com/office/drawing/2014/main" id="{E212033D-C1CB-7A2B-1E96-B13825E25272}"/>
              </a:ext>
            </a:extLst>
          </p:cNvPr>
          <p:cNvSpPr txBox="1"/>
          <p:nvPr/>
        </p:nvSpPr>
        <p:spPr>
          <a:xfrm>
            <a:off x="3585767" y="1516582"/>
            <a:ext cx="2664795" cy="9341019"/>
          </a:xfrm>
          <a:prstGeom prst="rect">
            <a:avLst/>
          </a:prstGeom>
          <a:noFill/>
        </p:spPr>
        <p:txBody>
          <a:bodyPr wrap="square" rtlCol="0">
            <a:spAutoFit/>
          </a:bodyPr>
          <a:lstStyle/>
          <a:p>
            <a:r>
              <a:rPr lang="es-ES" sz="1300" b="1" dirty="0" err="1">
                <a:solidFill>
                  <a:srgbClr val="264378"/>
                </a:solidFill>
                <a:latin typeface="Arial" panose="020B0604020202020204" pitchFamily="34" charset="0"/>
                <a:cs typeface="Arial" panose="020B0604020202020204" pitchFamily="34" charset="0"/>
              </a:rPr>
              <a:t>SPANISH</a:t>
            </a:r>
            <a:endParaRPr lang="es-ES" sz="1300" b="1" dirty="0">
              <a:solidFill>
                <a:srgbClr val="264378"/>
              </a:solidFill>
              <a:latin typeface="Arial" panose="020B0604020202020204" pitchFamily="34" charset="0"/>
              <a:cs typeface="Arial" panose="020B0604020202020204" pitchFamily="34" charset="0"/>
            </a:endParaRPr>
          </a:p>
          <a:p>
            <a:endParaRPr lang="es-ES" sz="1300" dirty="0">
              <a:solidFill>
                <a:srgbClr val="000000"/>
              </a:solidFill>
              <a:latin typeface="Arial" panose="020B0604020202020204" pitchFamily="34" charset="0"/>
              <a:cs typeface="Arial" panose="020B0604020202020204" pitchFamily="34" charset="0"/>
            </a:endParaRPr>
          </a:p>
          <a:p>
            <a:r>
              <a:rPr lang="es-ES" sz="1250" dirty="0">
                <a:solidFill>
                  <a:srgbClr val="374151"/>
                </a:solidFill>
                <a:latin typeface="Söhne"/>
              </a:rPr>
              <a:t>Diseño del estudio:</a:t>
            </a:r>
          </a:p>
          <a:p>
            <a:endParaRPr lang="es-ES" sz="1250" dirty="0">
              <a:solidFill>
                <a:srgbClr val="374151"/>
              </a:solidFill>
              <a:latin typeface="Söhne"/>
            </a:endParaRPr>
          </a:p>
          <a:p>
            <a:r>
              <a:rPr lang="es-ES" sz="1250" dirty="0">
                <a:solidFill>
                  <a:srgbClr val="374151"/>
                </a:solidFill>
                <a:latin typeface="Söhne"/>
              </a:rPr>
              <a:t>Se trata de un ensayo clínico aleatorizado, doble ciego y controlado con placebo diseñado para evaluar la eficacia y seguridad de </a:t>
            </a:r>
            <a:r>
              <a:rPr lang="es-ES" sz="1250" dirty="0" err="1">
                <a:solidFill>
                  <a:srgbClr val="374151"/>
                </a:solidFill>
                <a:latin typeface="Söhne"/>
              </a:rPr>
              <a:t>semaglutida</a:t>
            </a:r>
            <a:r>
              <a:rPr lang="es-ES" sz="1250" dirty="0">
                <a:solidFill>
                  <a:srgbClr val="374151"/>
                </a:solidFill>
                <a:latin typeface="Söhne"/>
              </a:rPr>
              <a:t> 2,4 mg administrado una vez a la semana en pacientes con obesidad y diabetes de tipo 2.</a:t>
            </a:r>
          </a:p>
          <a:p>
            <a:r>
              <a:rPr lang="es-ES" sz="1250" dirty="0">
                <a:solidFill>
                  <a:srgbClr val="374151"/>
                </a:solidFill>
                <a:latin typeface="Söhne"/>
              </a:rPr>
              <a:t>Los participantes se incluirán en el estudio desde centros y hospitales locales y se seleccionarán en función de los siguientes criterios:</a:t>
            </a:r>
          </a:p>
          <a:p>
            <a:endParaRPr lang="es-ES" sz="1250" dirty="0">
              <a:solidFill>
                <a:srgbClr val="374151"/>
              </a:solidFill>
              <a:latin typeface="Söhne"/>
            </a:endParaRPr>
          </a:p>
          <a:p>
            <a:r>
              <a:rPr lang="es-ES" sz="1250" dirty="0">
                <a:solidFill>
                  <a:srgbClr val="374151"/>
                </a:solidFill>
                <a:latin typeface="Söhne"/>
              </a:rPr>
              <a:t>Criterios de inclusión: </a:t>
            </a:r>
          </a:p>
          <a:p>
            <a:pPr marL="285750" indent="-285750">
              <a:buFont typeface="Arial" panose="020B0604020202020204" pitchFamily="34" charset="0"/>
              <a:buChar char="•"/>
            </a:pPr>
            <a:r>
              <a:rPr lang="es-ES" sz="1250" dirty="0">
                <a:solidFill>
                  <a:srgbClr val="374151"/>
                </a:solidFill>
                <a:latin typeface="Söhne"/>
              </a:rPr>
              <a:t>Adultos de entre 18 y 75 años. </a:t>
            </a:r>
          </a:p>
          <a:p>
            <a:pPr marL="285750" indent="-285750">
              <a:buFont typeface="Arial" panose="020B0604020202020204" pitchFamily="34" charset="0"/>
              <a:buChar char="•"/>
            </a:pPr>
            <a:r>
              <a:rPr lang="es-ES" sz="1250" dirty="0">
                <a:solidFill>
                  <a:srgbClr val="374151"/>
                </a:solidFill>
                <a:latin typeface="Söhne"/>
              </a:rPr>
              <a:t>Índice de masa corporal (IMC) de ≥30 kg/m². </a:t>
            </a:r>
          </a:p>
          <a:p>
            <a:pPr marL="285750" indent="-285750">
              <a:buFont typeface="Arial" panose="020B0604020202020204" pitchFamily="34" charset="0"/>
              <a:buChar char="•"/>
            </a:pPr>
            <a:r>
              <a:rPr lang="es-ES" sz="1250" dirty="0">
                <a:solidFill>
                  <a:srgbClr val="374151"/>
                </a:solidFill>
                <a:latin typeface="Söhne"/>
              </a:rPr>
              <a:t>Diagnóstico de diabetes de tipo 2 durante un mínimo de 6 meses.</a:t>
            </a:r>
          </a:p>
          <a:p>
            <a:endParaRPr lang="es-ES" sz="1250" dirty="0">
              <a:solidFill>
                <a:srgbClr val="374151"/>
              </a:solidFill>
              <a:latin typeface="Söhne"/>
            </a:endParaRPr>
          </a:p>
          <a:p>
            <a:r>
              <a:rPr lang="es-ES" sz="1250" dirty="0">
                <a:solidFill>
                  <a:srgbClr val="374151"/>
                </a:solidFill>
                <a:latin typeface="Söhne"/>
              </a:rPr>
              <a:t>Criterios de exclusión: </a:t>
            </a:r>
          </a:p>
          <a:p>
            <a:pPr marL="285750" indent="-285750">
              <a:buFont typeface="Arial" panose="020B0604020202020204" pitchFamily="34" charset="0"/>
              <a:buChar char="•"/>
            </a:pPr>
            <a:r>
              <a:rPr lang="es-ES" sz="1250" dirty="0">
                <a:solidFill>
                  <a:srgbClr val="374151"/>
                </a:solidFill>
                <a:latin typeface="Söhne"/>
              </a:rPr>
              <a:t>Antecedentes de pancreatitis o carcinoma medular de tiroides.</a:t>
            </a:r>
          </a:p>
          <a:p>
            <a:pPr marL="285750" indent="-285750">
              <a:buFont typeface="Arial" panose="020B0604020202020204" pitchFamily="34" charset="0"/>
              <a:buChar char="•"/>
            </a:pPr>
            <a:r>
              <a:rPr lang="es-ES" sz="1250" dirty="0">
                <a:solidFill>
                  <a:srgbClr val="374151"/>
                </a:solidFill>
                <a:latin typeface="Söhne"/>
              </a:rPr>
              <a:t>Uso de agonistas del receptor de GLP-1 o insulina en los últimos 3 meses.</a:t>
            </a:r>
          </a:p>
          <a:p>
            <a:pPr marL="285750" indent="-285750">
              <a:buFont typeface="Arial" panose="020B0604020202020204" pitchFamily="34" charset="0"/>
              <a:buChar char="•"/>
            </a:pPr>
            <a:r>
              <a:rPr lang="es-ES" sz="1250" dirty="0">
                <a:solidFill>
                  <a:srgbClr val="374151"/>
                </a:solidFill>
                <a:latin typeface="Söhne"/>
              </a:rPr>
              <a:t>Uso de medicamentos para perder peso en los últimos 6 meses.</a:t>
            </a:r>
          </a:p>
          <a:p>
            <a:pPr marL="285750" indent="-285750">
              <a:buFont typeface="Arial" panose="020B0604020202020204" pitchFamily="34" charset="0"/>
              <a:buChar char="•"/>
            </a:pPr>
            <a:r>
              <a:rPr lang="es-ES" sz="1250" dirty="0">
                <a:solidFill>
                  <a:srgbClr val="374151"/>
                </a:solidFill>
                <a:latin typeface="Söhne"/>
              </a:rPr>
              <a:t>Disfunción renal (</a:t>
            </a:r>
            <a:r>
              <a:rPr lang="es-ES" sz="1250" dirty="0" err="1">
                <a:solidFill>
                  <a:srgbClr val="374151"/>
                </a:solidFill>
                <a:latin typeface="Söhne"/>
              </a:rPr>
              <a:t>TFGe</a:t>
            </a:r>
            <a:r>
              <a:rPr lang="es-ES" sz="1250" dirty="0">
                <a:solidFill>
                  <a:srgbClr val="374151"/>
                </a:solidFill>
                <a:latin typeface="Söhne"/>
              </a:rPr>
              <a:t> de</a:t>
            </a:r>
          </a:p>
          <a:p>
            <a:r>
              <a:rPr lang="es-ES" sz="1250" dirty="0">
                <a:solidFill>
                  <a:srgbClr val="374151"/>
                </a:solidFill>
                <a:latin typeface="Söhne"/>
              </a:rPr>
              <a:t>        &lt;30 ml/min/1,73 m²).</a:t>
            </a:r>
          </a:p>
          <a:p>
            <a:endParaRPr lang="es-ES" sz="1250" dirty="0">
              <a:solidFill>
                <a:srgbClr val="374151"/>
              </a:solidFill>
              <a:latin typeface="Söhne"/>
            </a:endParaRPr>
          </a:p>
          <a:p>
            <a:r>
              <a:rPr lang="es-ES" sz="1250" dirty="0">
                <a:solidFill>
                  <a:srgbClr val="374151"/>
                </a:solidFill>
                <a:latin typeface="Söhne"/>
              </a:rPr>
              <a:t>Los participantes que cumplan con los criterios se distribuirán aleatoriamente en una proporción de 2:1 para recibir </a:t>
            </a:r>
            <a:r>
              <a:rPr lang="es-ES" sz="1250" dirty="0" err="1">
                <a:solidFill>
                  <a:srgbClr val="374151"/>
                </a:solidFill>
                <a:latin typeface="Söhne"/>
              </a:rPr>
              <a:t>semaglutida</a:t>
            </a:r>
            <a:r>
              <a:rPr lang="es-ES" sz="1250" dirty="0">
                <a:solidFill>
                  <a:srgbClr val="374151"/>
                </a:solidFill>
                <a:latin typeface="Söhne"/>
              </a:rPr>
              <a:t> 2,4 mg una vez a la semana o bien el placebo correspondiente durante 52 semanas.</a:t>
            </a:r>
          </a:p>
          <a:p>
            <a:r>
              <a:rPr lang="es-ES" sz="1250" dirty="0">
                <a:solidFill>
                  <a:srgbClr val="374151"/>
                </a:solidFill>
                <a:latin typeface="Söhne"/>
              </a:rPr>
              <a:t>Los participantes recibirán el medicamento del estudio mediante una inyección subcutánea y, además, se les facilitará un asesoramiento estandarizado para realizar cambios en el estilo de vida y en los hábitos de alimentación.</a:t>
            </a:r>
          </a:p>
        </p:txBody>
      </p:sp>
      <p:pic>
        <p:nvPicPr>
          <p:cNvPr id="60" name="Gráfico 59" descr="Correo electrónico">
            <a:extLst>
              <a:ext uri="{FF2B5EF4-FFF2-40B4-BE49-F238E27FC236}">
                <a16:creationId xmlns:a16="http://schemas.microsoft.com/office/drawing/2014/main" id="{2D213FBD-A742-6015-B19A-7F42A7C7F5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14185" y="11267294"/>
            <a:ext cx="241282" cy="200591"/>
          </a:xfrm>
          <a:prstGeom prst="rect">
            <a:avLst/>
          </a:prstGeom>
        </p:spPr>
      </p:pic>
      <p:sp>
        <p:nvSpPr>
          <p:cNvPr id="61" name="CuadroTexto 60">
            <a:extLst>
              <a:ext uri="{FF2B5EF4-FFF2-40B4-BE49-F238E27FC236}">
                <a16:creationId xmlns:a16="http://schemas.microsoft.com/office/drawing/2014/main" id="{921CF5A3-D44B-5FEB-8BDF-58B8ECBDE5C9}"/>
              </a:ext>
            </a:extLst>
          </p:cNvPr>
          <p:cNvSpPr txBox="1"/>
          <p:nvPr/>
        </p:nvSpPr>
        <p:spPr>
          <a:xfrm>
            <a:off x="937380" y="11214710"/>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talariatraducciones@gmail.com</a:t>
            </a:r>
          </a:p>
        </p:txBody>
      </p:sp>
      <p:pic>
        <p:nvPicPr>
          <p:cNvPr id="1027" name="Gráfico 1026" descr="Auricular">
            <a:extLst>
              <a:ext uri="{FF2B5EF4-FFF2-40B4-BE49-F238E27FC236}">
                <a16:creationId xmlns:a16="http://schemas.microsoft.com/office/drawing/2014/main" id="{F2B3BA82-EEBF-6582-5E97-4E71B2C20423}"/>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58246" y="11600576"/>
            <a:ext cx="181081" cy="181081"/>
          </a:xfrm>
          <a:prstGeom prst="rect">
            <a:avLst/>
          </a:prstGeom>
        </p:spPr>
      </p:pic>
      <p:sp>
        <p:nvSpPr>
          <p:cNvPr id="1028" name="CuadroTexto 1027">
            <a:extLst>
              <a:ext uri="{FF2B5EF4-FFF2-40B4-BE49-F238E27FC236}">
                <a16:creationId xmlns:a16="http://schemas.microsoft.com/office/drawing/2014/main" id="{12387013-FAA9-1EA8-B79D-0783FBECDB31}"/>
              </a:ext>
            </a:extLst>
          </p:cNvPr>
          <p:cNvSpPr txBox="1"/>
          <p:nvPr/>
        </p:nvSpPr>
        <p:spPr>
          <a:xfrm>
            <a:off x="937380" y="11535734"/>
            <a:ext cx="3233908" cy="307777"/>
          </a:xfrm>
          <a:prstGeom prst="rect">
            <a:avLst/>
          </a:prstGeom>
          <a:noFill/>
        </p:spPr>
        <p:txBody>
          <a:bodyPr wrap="square" rtlCol="0">
            <a:spAutoFit/>
          </a:bodyPr>
          <a:lstStyle/>
          <a:p>
            <a:r>
              <a:rPr lang="es-ES" sz="1400" dirty="0">
                <a:solidFill>
                  <a:schemeClr val="bg1"/>
                </a:solidFill>
                <a:effectLst>
                  <a:outerShdw blurRad="38100" dist="38100" dir="2700000" algn="tl">
                    <a:srgbClr val="000000">
                      <a:alpha val="43137"/>
                    </a:srgbClr>
                  </a:outerShdw>
                </a:effectLst>
              </a:rPr>
              <a:t>(+34) 674 825 419</a:t>
            </a:r>
          </a:p>
        </p:txBody>
      </p:sp>
      <p:sp>
        <p:nvSpPr>
          <p:cNvPr id="12" name="CuadroTexto 11">
            <a:extLst>
              <a:ext uri="{FF2B5EF4-FFF2-40B4-BE49-F238E27FC236}">
                <a16:creationId xmlns:a16="http://schemas.microsoft.com/office/drawing/2014/main" id="{19BA66B5-3E33-285A-A344-51C1764975EF}"/>
              </a:ext>
            </a:extLst>
          </p:cNvPr>
          <p:cNvSpPr txBox="1"/>
          <p:nvPr/>
        </p:nvSpPr>
        <p:spPr>
          <a:xfrm>
            <a:off x="753974" y="823401"/>
            <a:ext cx="4161126" cy="538609"/>
          </a:xfrm>
          <a:prstGeom prst="rect">
            <a:avLst/>
          </a:prstGeom>
          <a:noFill/>
        </p:spPr>
        <p:txBody>
          <a:bodyPr wrap="square" rtlCol="0">
            <a:spAutoFit/>
          </a:bodyPr>
          <a:lstStyle/>
          <a:p>
            <a:r>
              <a:rPr lang="es-ES" sz="1600" b="1" i="0" dirty="0" err="1">
                <a:solidFill>
                  <a:srgbClr val="264378"/>
                </a:solidFill>
                <a:effectLst/>
                <a:latin typeface="Arial" panose="020B0604020202020204" pitchFamily="34" charset="0"/>
                <a:cs typeface="Arial" panose="020B0604020202020204" pitchFamily="34" charset="0"/>
              </a:rPr>
              <a:t>TRANSLATION</a:t>
            </a:r>
            <a:r>
              <a:rPr lang="es-ES" sz="1600" b="1" i="0" dirty="0">
                <a:solidFill>
                  <a:srgbClr val="264378"/>
                </a:solidFill>
                <a:effectLst/>
                <a:latin typeface="Arial" panose="020B0604020202020204" pitchFamily="34" charset="0"/>
                <a:cs typeface="Arial" panose="020B0604020202020204" pitchFamily="34" charset="0"/>
              </a:rPr>
              <a:t> </a:t>
            </a:r>
            <a:r>
              <a:rPr lang="es-ES" sz="1600" b="1" i="0" dirty="0" err="1">
                <a:solidFill>
                  <a:srgbClr val="264378"/>
                </a:solidFill>
                <a:effectLst/>
                <a:latin typeface="Arial" panose="020B0604020202020204" pitchFamily="34" charset="0"/>
                <a:cs typeface="Arial" panose="020B0604020202020204" pitchFamily="34" charset="0"/>
              </a:rPr>
              <a:t>SAMPLE</a:t>
            </a:r>
            <a:r>
              <a:rPr lang="es-ES" sz="1600" b="1" dirty="0">
                <a:solidFill>
                  <a:srgbClr val="264378"/>
                </a:solidFill>
                <a:latin typeface="Arial" panose="020B0604020202020204" pitchFamily="34" charset="0"/>
                <a:cs typeface="Arial" panose="020B0604020202020204" pitchFamily="34" charset="0"/>
              </a:rPr>
              <a:t>:</a:t>
            </a:r>
          </a:p>
          <a:p>
            <a:r>
              <a:rPr lang="es-ES" sz="1300" b="0" i="0" dirty="0" err="1">
                <a:solidFill>
                  <a:srgbClr val="264378"/>
                </a:solidFill>
                <a:effectLst/>
                <a:latin typeface="Arial" panose="020B0604020202020204" pitchFamily="34" charset="0"/>
                <a:cs typeface="Arial" panose="020B0604020202020204" pitchFamily="34" charset="0"/>
              </a:rPr>
              <a:t>CLINICAL</a:t>
            </a:r>
            <a:r>
              <a:rPr lang="es-ES" sz="1300" b="0" i="0" dirty="0">
                <a:solidFill>
                  <a:srgbClr val="264378"/>
                </a:solidFill>
                <a:effectLst/>
                <a:latin typeface="Arial" panose="020B0604020202020204" pitchFamily="34" charset="0"/>
                <a:cs typeface="Arial" panose="020B0604020202020204" pitchFamily="34" charset="0"/>
              </a:rPr>
              <a:t> TRIAL </a:t>
            </a:r>
            <a:r>
              <a:rPr lang="es-ES" sz="1300" b="0" i="0" dirty="0" err="1">
                <a:solidFill>
                  <a:srgbClr val="264378"/>
                </a:solidFill>
                <a:effectLst/>
                <a:latin typeface="Arial" panose="020B0604020202020204" pitchFamily="34" charset="0"/>
                <a:cs typeface="Arial" panose="020B0604020202020204" pitchFamily="34" charset="0"/>
              </a:rPr>
              <a:t>PROTOCOL</a:t>
            </a:r>
            <a:r>
              <a:rPr lang="es-ES" sz="1300" b="0" i="0" dirty="0">
                <a:solidFill>
                  <a:srgbClr val="264378"/>
                </a:solidFill>
                <a:effectLst/>
                <a:latin typeface="Arial" panose="020B0604020202020204" pitchFamily="34" charset="0"/>
                <a:cs typeface="Arial" panose="020B0604020202020204" pitchFamily="34" charset="0"/>
              </a:rPr>
              <a:t> </a:t>
            </a:r>
            <a:r>
              <a:rPr lang="es-ES" sz="1300" b="0" i="0" dirty="0" err="1">
                <a:solidFill>
                  <a:srgbClr val="264378"/>
                </a:solidFill>
                <a:effectLst/>
                <a:latin typeface="Arial" panose="020B0604020202020204" pitchFamily="34" charset="0"/>
                <a:cs typeface="Arial" panose="020B0604020202020204" pitchFamily="34" charset="0"/>
              </a:rPr>
              <a:t>SYNOPSIS</a:t>
            </a:r>
            <a:endParaRPr lang="es-ES" sz="1300" b="0" i="0" dirty="0">
              <a:solidFill>
                <a:srgbClr val="264378"/>
              </a:solidFill>
              <a:effectLst/>
              <a:latin typeface="Open Sans" panose="020B0606030504020204" pitchFamily="34" charset="0"/>
            </a:endParaRPr>
          </a:p>
        </p:txBody>
      </p:sp>
    </p:spTree>
    <p:extLst>
      <p:ext uri="{BB962C8B-B14F-4D97-AF65-F5344CB8AC3E}">
        <p14:creationId xmlns:p14="http://schemas.microsoft.com/office/powerpoint/2010/main" val="3943329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C1C91F3-FB27-8974-FA67-C56B690B8F8F}"/>
              </a:ext>
            </a:extLst>
          </p:cNvPr>
          <p:cNvSpPr txBox="1"/>
          <p:nvPr/>
        </p:nvSpPr>
        <p:spPr>
          <a:xfrm>
            <a:off x="455666" y="1943213"/>
            <a:ext cx="5946665" cy="3183564"/>
          </a:xfrm>
          <a:prstGeom prst="rect">
            <a:avLst/>
          </a:prstGeom>
          <a:noFill/>
        </p:spPr>
        <p:txBody>
          <a:bodyPr wrap="square">
            <a:spAutoFit/>
          </a:bodyPr>
          <a:lstStyle/>
          <a:p>
            <a:pPr algn="l"/>
            <a:r>
              <a:rPr lang="en-US" sz="1522" b="1" dirty="0">
                <a:solidFill>
                  <a:srgbClr val="333333"/>
                </a:solidFill>
                <a:latin typeface="Roboto" panose="02000000000000000000" pitchFamily="2" charset="0"/>
              </a:rPr>
              <a:t>Which Sit On Top Kayak?</a:t>
            </a:r>
          </a:p>
          <a:p>
            <a:pPr algn="l"/>
            <a:endParaRPr lang="en-US" sz="1522" b="1" dirty="0">
              <a:solidFill>
                <a:srgbClr val="333333"/>
              </a:solidFill>
              <a:latin typeface="Roboto" panose="02000000000000000000" pitchFamily="2" charset="0"/>
            </a:endParaRPr>
          </a:p>
          <a:p>
            <a:pPr marL="6292" marR="20762" indent="-6292">
              <a:lnSpc>
                <a:spcPct val="122000"/>
              </a:lnSpc>
            </a:pPr>
            <a:r>
              <a:rPr lang="en-US" sz="978" dirty="0">
                <a:solidFill>
                  <a:srgbClr val="000000"/>
                </a:solidFill>
              </a:rPr>
              <a:t>Sit On Top Kayaks are very popular, they are great for first time paddlers as they are easy to paddle and are stable on the water, however there are specialist models for fishing and fast tourers too! They are easy to get in and out of and can be paddled by just about everybody!</a:t>
            </a:r>
          </a:p>
          <a:p>
            <a:pPr marL="6292" marR="20762" indent="-6292">
              <a:lnSpc>
                <a:spcPct val="122000"/>
              </a:lnSpc>
            </a:pPr>
            <a:endParaRPr lang="en-US" sz="978" dirty="0">
              <a:solidFill>
                <a:srgbClr val="000000"/>
              </a:solidFill>
            </a:endParaRPr>
          </a:p>
          <a:p>
            <a:pPr marL="6292" marR="20762" indent="-6292">
              <a:lnSpc>
                <a:spcPct val="122000"/>
              </a:lnSpc>
            </a:pPr>
            <a:r>
              <a:rPr lang="en-US" sz="978" dirty="0">
                <a:solidFill>
                  <a:srgbClr val="000000"/>
                </a:solidFill>
              </a:rPr>
              <a:t>There are lots of types of sit on top kayaks covering a range of budgets from inexpensive all-rounder kayaks to more expensive specialist kayaks. We stock a huge range of Sit On Tops suitable for all abilities and budgets. If you are unsure on the best type for you then please contact us via email or phone and a member of staff will offer expert advice and help you find the right kayak for you.</a:t>
            </a:r>
          </a:p>
          <a:p>
            <a:pPr algn="l"/>
            <a:br>
              <a:rPr lang="en-US" sz="1522" dirty="0"/>
            </a:br>
            <a:r>
              <a:rPr lang="en-US" sz="978" dirty="0">
                <a:solidFill>
                  <a:srgbClr val="000000"/>
                </a:solidFill>
              </a:rPr>
              <a:t>Sit On Tops are available in 3 main types: Single Seat, Tandem/Family &amp; Fishing Kayaks. We also offer great value starter packages - click here to view our </a:t>
            </a:r>
            <a:r>
              <a:rPr lang="en-US" sz="978" dirty="0">
                <a:solidFill>
                  <a:schemeClr val="accent1"/>
                </a:solidFill>
                <a:hlinkClick r:id="rId2">
                  <a:extLst>
                    <a:ext uri="{A12FA001-AC4F-418D-AE19-62706E023703}">
                      <ahyp:hlinkClr xmlns:ahyp="http://schemas.microsoft.com/office/drawing/2018/hyperlinkcolor" val="tx"/>
                    </a:ext>
                  </a:extLst>
                </a:hlinkClick>
              </a:rPr>
              <a:t>Sit On Top Kayak Packages</a:t>
            </a:r>
            <a:r>
              <a:rPr lang="en-US" sz="1522" dirty="0">
                <a:solidFill>
                  <a:srgbClr val="666666"/>
                </a:solidFill>
                <a:latin typeface="Roboto" panose="02000000000000000000" pitchFamily="2" charset="0"/>
              </a:rPr>
              <a:t>. </a:t>
            </a:r>
            <a:r>
              <a:rPr lang="en-US" sz="978" dirty="0">
                <a:solidFill>
                  <a:srgbClr val="000000"/>
                </a:solidFill>
              </a:rPr>
              <a:t>For those who want the cutting edge in sit on top kayaking, check out the </a:t>
            </a:r>
            <a:r>
              <a:rPr lang="en-US" sz="978" dirty="0" err="1">
                <a:solidFill>
                  <a:schemeClr val="accent1"/>
                </a:solidFill>
                <a:hlinkClick r:id="rId3">
                  <a:extLst>
                    <a:ext uri="{A12FA001-AC4F-418D-AE19-62706E023703}">
                      <ahyp:hlinkClr xmlns:ahyp="http://schemas.microsoft.com/office/drawing/2018/hyperlinkcolor" val="tx"/>
                    </a:ext>
                  </a:extLst>
                </a:hlinkClick>
              </a:rPr>
              <a:t>Hobie</a:t>
            </a:r>
            <a:r>
              <a:rPr lang="en-US" sz="978" dirty="0">
                <a:solidFill>
                  <a:schemeClr val="accent1"/>
                </a:solidFill>
                <a:hlinkClick r:id="rId3">
                  <a:extLst>
                    <a:ext uri="{A12FA001-AC4F-418D-AE19-62706E023703}">
                      <ahyp:hlinkClr xmlns:ahyp="http://schemas.microsoft.com/office/drawing/2018/hyperlinkcolor" val="tx"/>
                    </a:ext>
                  </a:extLst>
                </a:hlinkClick>
              </a:rPr>
              <a:t> Kayaks</a:t>
            </a:r>
            <a:r>
              <a:rPr lang="en-US" sz="978" dirty="0">
                <a:solidFill>
                  <a:schemeClr val="accent1"/>
                </a:solidFill>
              </a:rPr>
              <a:t> </a:t>
            </a:r>
            <a:r>
              <a:rPr lang="en-US" sz="978" dirty="0">
                <a:solidFill>
                  <a:srgbClr val="000000"/>
                </a:solidFill>
              </a:rPr>
              <a:t>range powered by the Mirage Drive pedal system!</a:t>
            </a:r>
          </a:p>
          <a:p>
            <a:pPr algn="l"/>
            <a:br>
              <a:rPr lang="en-US" sz="1522" dirty="0"/>
            </a:br>
            <a:r>
              <a:rPr lang="en-US" sz="978" dirty="0">
                <a:solidFill>
                  <a:srgbClr val="000000"/>
                </a:solidFill>
              </a:rPr>
              <a:t>Follow the links below to view our best selling sit on kayak models:</a:t>
            </a:r>
          </a:p>
        </p:txBody>
      </p:sp>
      <p:pic>
        <p:nvPicPr>
          <p:cNvPr id="5" name="Imagen 4">
            <a:extLst>
              <a:ext uri="{FF2B5EF4-FFF2-40B4-BE49-F238E27FC236}">
                <a16:creationId xmlns:a16="http://schemas.microsoft.com/office/drawing/2014/main" id="{60750B61-F1B1-7261-6EF5-58DE0C70EBCE}"/>
              </a:ext>
            </a:extLst>
          </p:cNvPr>
          <p:cNvPicPr>
            <a:picLocks noChangeAspect="1"/>
          </p:cNvPicPr>
          <p:nvPr/>
        </p:nvPicPr>
        <p:blipFill rotWithShape="1">
          <a:blip r:embed="rId4"/>
          <a:srcRect t="4192" b="4789"/>
          <a:stretch/>
        </p:blipFill>
        <p:spPr>
          <a:xfrm>
            <a:off x="0" y="0"/>
            <a:ext cx="6858000" cy="1573854"/>
          </a:xfrm>
          <a:prstGeom prst="rect">
            <a:avLst/>
          </a:prstGeom>
        </p:spPr>
      </p:pic>
      <p:sp>
        <p:nvSpPr>
          <p:cNvPr id="6" name="CuadroTexto 5">
            <a:extLst>
              <a:ext uri="{FF2B5EF4-FFF2-40B4-BE49-F238E27FC236}">
                <a16:creationId xmlns:a16="http://schemas.microsoft.com/office/drawing/2014/main" id="{983E82C9-1AB4-9E4B-1899-1BF9CA2812FD}"/>
              </a:ext>
            </a:extLst>
          </p:cNvPr>
          <p:cNvSpPr txBox="1"/>
          <p:nvPr/>
        </p:nvSpPr>
        <p:spPr>
          <a:xfrm>
            <a:off x="1137528" y="611276"/>
            <a:ext cx="4582941" cy="393506"/>
          </a:xfrm>
          <a:prstGeom prst="rect">
            <a:avLst/>
          </a:prstGeom>
          <a:noFill/>
        </p:spPr>
        <p:txBody>
          <a:bodyPr wrap="square" rtlCol="0">
            <a:spAutoFit/>
          </a:bodyPr>
          <a:lstStyle/>
          <a:p>
            <a:pPr algn="ctr"/>
            <a:r>
              <a:rPr lang="es-ES" sz="1957"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SIT </a:t>
            </a:r>
            <a:r>
              <a:rPr lang="es-ES" sz="1957" b="1" dirty="0" err="1">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ON</a:t>
            </a:r>
            <a:r>
              <a:rPr lang="es-ES" sz="1957"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TOP KAYAKS</a:t>
            </a:r>
            <a:endParaRPr lang="es-ES" sz="2609"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7" name="CuadroTexto 6">
            <a:extLst>
              <a:ext uri="{FF2B5EF4-FFF2-40B4-BE49-F238E27FC236}">
                <a16:creationId xmlns:a16="http://schemas.microsoft.com/office/drawing/2014/main" id="{D346B1E4-CE73-9C79-E327-19740095C2F3}"/>
              </a:ext>
            </a:extLst>
          </p:cNvPr>
          <p:cNvSpPr txBox="1"/>
          <p:nvPr/>
        </p:nvSpPr>
        <p:spPr>
          <a:xfrm>
            <a:off x="510889" y="5437147"/>
            <a:ext cx="9039230" cy="242823"/>
          </a:xfrm>
          <a:prstGeom prst="rect">
            <a:avLst/>
          </a:prstGeom>
          <a:noFill/>
        </p:spPr>
        <p:txBody>
          <a:bodyPr wrap="square">
            <a:spAutoFit/>
          </a:bodyPr>
          <a:lstStyle/>
          <a:p>
            <a:pPr algn="l"/>
            <a:r>
              <a:rPr lang="en-US" sz="978" b="1" dirty="0">
                <a:solidFill>
                  <a:srgbClr val="333333"/>
                </a:solidFill>
                <a:latin typeface="Roboto" panose="02000000000000000000" pitchFamily="2" charset="0"/>
              </a:rPr>
              <a:t>Reference: </a:t>
            </a:r>
            <a:r>
              <a:rPr lang="en-US" sz="978" dirty="0">
                <a:solidFill>
                  <a:srgbClr val="333333"/>
                </a:solidFill>
                <a:latin typeface="Roboto" panose="02000000000000000000" pitchFamily="2" charset="0"/>
                <a:hlinkClick r:id="rId5"/>
              </a:rPr>
              <a:t>https://www.kayaksandpaddles.co.uk/canoe/kayak/uk/shop/sit-on-top-kayaks.htm</a:t>
            </a:r>
            <a:endParaRPr lang="en-US" sz="652" dirty="0">
              <a:solidFill>
                <a:srgbClr val="000000"/>
              </a:solidFill>
            </a:endParaRPr>
          </a:p>
        </p:txBody>
      </p:sp>
      <p:pic>
        <p:nvPicPr>
          <p:cNvPr id="2" name="Imagen 1">
            <a:extLst>
              <a:ext uri="{FF2B5EF4-FFF2-40B4-BE49-F238E27FC236}">
                <a16:creationId xmlns:a16="http://schemas.microsoft.com/office/drawing/2014/main" id="{4A2F4F0D-7D94-9544-BFB2-1449751F039D}"/>
              </a:ext>
            </a:extLst>
          </p:cNvPr>
          <p:cNvPicPr>
            <a:picLocks noChangeAspect="1"/>
          </p:cNvPicPr>
          <p:nvPr/>
        </p:nvPicPr>
        <p:blipFill rotWithShape="1">
          <a:blip r:embed="rId4"/>
          <a:srcRect t="4192" b="4789"/>
          <a:stretch/>
        </p:blipFill>
        <p:spPr>
          <a:xfrm>
            <a:off x="0" y="6096000"/>
            <a:ext cx="6858000" cy="1573854"/>
          </a:xfrm>
          <a:prstGeom prst="rect">
            <a:avLst/>
          </a:prstGeom>
        </p:spPr>
      </p:pic>
      <p:sp>
        <p:nvSpPr>
          <p:cNvPr id="3" name="CuadroTexto 2">
            <a:extLst>
              <a:ext uri="{FF2B5EF4-FFF2-40B4-BE49-F238E27FC236}">
                <a16:creationId xmlns:a16="http://schemas.microsoft.com/office/drawing/2014/main" id="{5A480505-1A65-3DBD-0E0C-05B2F09C7158}"/>
              </a:ext>
            </a:extLst>
          </p:cNvPr>
          <p:cNvSpPr txBox="1"/>
          <p:nvPr/>
        </p:nvSpPr>
        <p:spPr>
          <a:xfrm>
            <a:off x="1137529" y="6707276"/>
            <a:ext cx="4582941" cy="393506"/>
          </a:xfrm>
          <a:prstGeom prst="rect">
            <a:avLst/>
          </a:prstGeom>
          <a:noFill/>
        </p:spPr>
        <p:txBody>
          <a:bodyPr wrap="square" rtlCol="0">
            <a:spAutoFit/>
          </a:bodyPr>
          <a:lstStyle/>
          <a:p>
            <a:pPr algn="ctr"/>
            <a:r>
              <a:rPr lang="es-ES" sz="1957"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KAYAKS AUTOVACIABLES</a:t>
            </a:r>
            <a:endParaRPr lang="es-ES" sz="2609" b="1" dirty="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8" name="CuadroTexto 7">
            <a:extLst>
              <a:ext uri="{FF2B5EF4-FFF2-40B4-BE49-F238E27FC236}">
                <a16:creationId xmlns:a16="http://schemas.microsoft.com/office/drawing/2014/main" id="{B498935C-643C-58F1-623C-A38D58B6A06F}"/>
              </a:ext>
            </a:extLst>
          </p:cNvPr>
          <p:cNvSpPr txBox="1"/>
          <p:nvPr/>
        </p:nvSpPr>
        <p:spPr>
          <a:xfrm>
            <a:off x="455668" y="7925316"/>
            <a:ext cx="5946665" cy="3852786"/>
          </a:xfrm>
          <a:prstGeom prst="rect">
            <a:avLst/>
          </a:prstGeom>
          <a:noFill/>
        </p:spPr>
        <p:txBody>
          <a:bodyPr wrap="square">
            <a:spAutoFit/>
          </a:bodyPr>
          <a:lstStyle/>
          <a:p>
            <a:pPr>
              <a:lnSpc>
                <a:spcPct val="107000"/>
              </a:lnSpc>
            </a:pPr>
            <a:r>
              <a:rPr lang="es-ES" sz="1522" b="1" dirty="0">
                <a:solidFill>
                  <a:srgbClr val="333333"/>
                </a:solidFill>
                <a:latin typeface="Roboto" panose="02000000000000000000" pitchFamily="2" charset="0"/>
              </a:rPr>
              <a:t>¿Qué kayak </a:t>
            </a:r>
            <a:r>
              <a:rPr lang="es-ES" sz="1522" b="1" dirty="0" err="1">
                <a:solidFill>
                  <a:srgbClr val="333333"/>
                </a:solidFill>
                <a:latin typeface="Roboto" panose="02000000000000000000" pitchFamily="2" charset="0"/>
              </a:rPr>
              <a:t>autovaciable</a:t>
            </a:r>
            <a:r>
              <a:rPr lang="es-ES" sz="1522" b="1" dirty="0">
                <a:solidFill>
                  <a:srgbClr val="333333"/>
                </a:solidFill>
                <a:latin typeface="Roboto" panose="02000000000000000000" pitchFamily="2" charset="0"/>
              </a:rPr>
              <a:t> buscas?</a:t>
            </a:r>
          </a:p>
          <a:p>
            <a:pPr>
              <a:lnSpc>
                <a:spcPts val="595"/>
              </a:lnSpc>
            </a:pPr>
            <a:r>
              <a:rPr lang="es-ES" sz="571" dirty="0">
                <a:ea typeface="Consolas" panose="020B0609020204030204" pitchFamily="49" charset="0"/>
                <a:cs typeface="Consolas" panose="020B0609020204030204" pitchFamily="49" charset="0"/>
              </a:rPr>
              <a:t> </a:t>
            </a:r>
            <a:endParaRPr lang="es-ES" sz="544" dirty="0">
              <a:ea typeface="Calibri" panose="020F0502020204030204" pitchFamily="34" charset="0"/>
            </a:endParaRPr>
          </a:p>
          <a:p>
            <a:pPr>
              <a:lnSpc>
                <a:spcPts val="595"/>
              </a:lnSpc>
            </a:pPr>
            <a:r>
              <a:rPr lang="es-ES" sz="571" dirty="0">
                <a:ea typeface="Consolas" panose="020B0609020204030204" pitchFamily="49" charset="0"/>
                <a:cs typeface="Consolas" panose="020B0609020204030204" pitchFamily="49" charset="0"/>
              </a:rPr>
              <a:t> </a:t>
            </a:r>
            <a:endParaRPr lang="es-ES" sz="544" dirty="0">
              <a:ea typeface="Calibri" panose="020F0502020204030204" pitchFamily="34" charset="0"/>
            </a:endParaRPr>
          </a:p>
          <a:p>
            <a:pPr>
              <a:lnSpc>
                <a:spcPts val="297"/>
              </a:lnSpc>
              <a:spcAft>
                <a:spcPts val="15"/>
              </a:spcAft>
            </a:pPr>
            <a:r>
              <a:rPr lang="es-ES" sz="272" dirty="0">
                <a:ea typeface="Consolas" panose="020B0609020204030204" pitchFamily="49" charset="0"/>
                <a:cs typeface="Consolas" panose="020B0609020204030204" pitchFamily="49" charset="0"/>
              </a:rPr>
              <a:t> </a:t>
            </a:r>
            <a:endParaRPr lang="es-ES" sz="544" dirty="0">
              <a:ea typeface="Calibri" panose="020F0502020204030204" pitchFamily="34" charset="0"/>
            </a:endParaRPr>
          </a:p>
          <a:p>
            <a:pPr marL="6292" marR="20762" indent="-6292">
              <a:lnSpc>
                <a:spcPct val="122000"/>
              </a:lnSpc>
            </a:pPr>
            <a:r>
              <a:rPr lang="es-ES" sz="978" dirty="0">
                <a:solidFill>
                  <a:srgbClr val="000000"/>
                </a:solidFill>
                <a:ea typeface="Consolas" panose="020B0609020204030204" pitchFamily="49" charset="0"/>
                <a:cs typeface="Consolas" panose="020B0609020204030204" pitchFamily="49" charset="0"/>
              </a:rPr>
              <a:t>Los kayaks </a:t>
            </a:r>
            <a:r>
              <a:rPr lang="es-ES" sz="978" dirty="0" err="1">
                <a:solidFill>
                  <a:srgbClr val="000000"/>
                </a:solidFill>
                <a:ea typeface="Consolas" panose="020B0609020204030204" pitchFamily="49" charset="0"/>
                <a:cs typeface="Consolas" panose="020B0609020204030204" pitchFamily="49" charset="0"/>
              </a:rPr>
              <a:t>autovaciables</a:t>
            </a:r>
            <a:r>
              <a:rPr lang="es-ES" sz="978" dirty="0">
                <a:solidFill>
                  <a:srgbClr val="000000"/>
                </a:solidFill>
                <a:ea typeface="Consolas" panose="020B0609020204030204" pitchFamily="49" charset="0"/>
                <a:cs typeface="Consolas" panose="020B0609020204030204" pitchFamily="49" charset="0"/>
              </a:rPr>
              <a:t> gozan de una gran popularidad y resultan idóneos para los </a:t>
            </a:r>
            <a:r>
              <a:rPr lang="es-ES" sz="978" dirty="0" err="1">
                <a:solidFill>
                  <a:srgbClr val="000000"/>
                </a:solidFill>
                <a:ea typeface="Consolas" panose="020B0609020204030204" pitchFamily="49" charset="0"/>
                <a:cs typeface="Consolas" panose="020B0609020204030204" pitchFamily="49" charset="0"/>
              </a:rPr>
              <a:t>kayakistas</a:t>
            </a:r>
            <a:r>
              <a:rPr lang="es-ES" sz="978" dirty="0">
                <a:solidFill>
                  <a:srgbClr val="000000"/>
                </a:solidFill>
                <a:ea typeface="Consolas" panose="020B0609020204030204" pitchFamily="49" charset="0"/>
                <a:cs typeface="Consolas" panose="020B0609020204030204" pitchFamily="49" charset="0"/>
              </a:rPr>
              <a:t> principiantes, ya que facilitan el paleo y presentan una notable estabilidad en el agua. No obstante, también existen modelos más especializados diseñados para pescar y realizar travesías a toda velocidad. </a:t>
            </a:r>
          </a:p>
          <a:p>
            <a:pPr marL="6292" marR="20762" indent="-6292">
              <a:lnSpc>
                <a:spcPct val="122000"/>
              </a:lnSpc>
            </a:pPr>
            <a:r>
              <a:rPr lang="es-ES" sz="978" dirty="0">
                <a:solidFill>
                  <a:srgbClr val="000000"/>
                </a:solidFill>
                <a:ea typeface="Consolas" panose="020B0609020204030204" pitchFamily="49" charset="0"/>
                <a:cs typeface="Consolas" panose="020B0609020204030204" pitchFamily="49" charset="0"/>
              </a:rPr>
              <a:t>Gracias a la comodidad que aporta, podrás subirte y salirte de él con suma facilidad y, además, es apto para cualquier persona.</a:t>
            </a:r>
          </a:p>
          <a:p>
            <a:pPr marL="6292" marR="20762" indent="-6292">
              <a:lnSpc>
                <a:spcPct val="122000"/>
              </a:lnSpc>
            </a:pPr>
            <a:endParaRPr lang="es-ES" sz="544" dirty="0">
              <a:ea typeface="Calibri" panose="020F0502020204030204" pitchFamily="34" charset="0"/>
            </a:endParaRPr>
          </a:p>
          <a:p>
            <a:pPr marL="6292" marR="20762" indent="-6292">
              <a:lnSpc>
                <a:spcPct val="122000"/>
              </a:lnSpc>
            </a:pPr>
            <a:r>
              <a:rPr lang="es-ES" sz="978" dirty="0">
                <a:solidFill>
                  <a:srgbClr val="000000"/>
                </a:solidFill>
                <a:ea typeface="Consolas" panose="020B0609020204030204" pitchFamily="49" charset="0"/>
                <a:cs typeface="Consolas" panose="020B0609020204030204" pitchFamily="49" charset="0"/>
              </a:rPr>
              <a:t>El mercado ofrece numerosos tipos de kayaks </a:t>
            </a:r>
            <a:r>
              <a:rPr lang="es-ES" sz="978" dirty="0" err="1">
                <a:solidFill>
                  <a:srgbClr val="000000"/>
                </a:solidFill>
                <a:ea typeface="Consolas" panose="020B0609020204030204" pitchFamily="49" charset="0"/>
                <a:cs typeface="Consolas" panose="020B0609020204030204" pitchFamily="49" charset="0"/>
              </a:rPr>
              <a:t>autovaciables</a:t>
            </a:r>
            <a:r>
              <a:rPr lang="es-ES" sz="978" dirty="0">
                <a:solidFill>
                  <a:srgbClr val="000000"/>
                </a:solidFill>
                <a:ea typeface="Consolas" panose="020B0609020204030204" pitchFamily="49" charset="0"/>
                <a:cs typeface="Consolas" panose="020B0609020204030204" pitchFamily="49" charset="0"/>
              </a:rPr>
              <a:t> a diversos precios, desde los kayaks más generales, que se pueden adquirir por un módico precio, hasta los más especializados. Nosotros contamos con una amplia gama de kayaks </a:t>
            </a:r>
            <a:r>
              <a:rPr lang="es-ES" sz="978" dirty="0" err="1">
                <a:solidFill>
                  <a:srgbClr val="000000"/>
                </a:solidFill>
                <a:ea typeface="Consolas" panose="020B0609020204030204" pitchFamily="49" charset="0"/>
                <a:cs typeface="Consolas" panose="020B0609020204030204" pitchFamily="49" charset="0"/>
              </a:rPr>
              <a:t>autovaciables</a:t>
            </a:r>
            <a:r>
              <a:rPr lang="es-ES" sz="978" dirty="0">
                <a:solidFill>
                  <a:srgbClr val="000000"/>
                </a:solidFill>
                <a:ea typeface="Consolas" panose="020B0609020204030204" pitchFamily="49" charset="0"/>
                <a:cs typeface="Consolas" panose="020B0609020204030204" pitchFamily="49" charset="0"/>
              </a:rPr>
              <a:t> pensada para todos los usos y todos los bolsillos. Si todavía no sabes con certeza cuál es el kayak que más te conviene, puedes ponerte en contacto con nosotros por correo electrónico o mediante una llamada telefónica. Un miembro de nuestro equipo te dará su opinión profesional y te ayudará a encontrar el kayak perfecto para ti.</a:t>
            </a:r>
            <a:endParaRPr lang="es-ES" sz="544" dirty="0">
              <a:ea typeface="Calibri" panose="020F0502020204030204" pitchFamily="34" charset="0"/>
            </a:endParaRPr>
          </a:p>
          <a:p>
            <a:pPr>
              <a:lnSpc>
                <a:spcPts val="595"/>
              </a:lnSpc>
            </a:pPr>
            <a:r>
              <a:rPr lang="es-ES" sz="571" dirty="0">
                <a:ea typeface="Consolas" panose="020B0609020204030204" pitchFamily="49" charset="0"/>
                <a:cs typeface="Consolas" panose="020B0609020204030204" pitchFamily="49" charset="0"/>
              </a:rPr>
              <a:t> </a:t>
            </a:r>
            <a:endParaRPr lang="es-ES" sz="544" dirty="0">
              <a:ea typeface="Calibri" panose="020F0502020204030204" pitchFamily="34" charset="0"/>
            </a:endParaRPr>
          </a:p>
          <a:p>
            <a:pPr>
              <a:lnSpc>
                <a:spcPts val="595"/>
              </a:lnSpc>
            </a:pPr>
            <a:r>
              <a:rPr lang="es-ES" sz="571" dirty="0">
                <a:ea typeface="Consolas" panose="020B0609020204030204" pitchFamily="49" charset="0"/>
                <a:cs typeface="Consolas" panose="020B0609020204030204" pitchFamily="49" charset="0"/>
              </a:rPr>
              <a:t> </a:t>
            </a:r>
            <a:endParaRPr lang="es-ES" sz="544" dirty="0">
              <a:ea typeface="Calibri" panose="020F0502020204030204" pitchFamily="34" charset="0"/>
            </a:endParaRPr>
          </a:p>
          <a:p>
            <a:pPr marR="35862">
              <a:lnSpc>
                <a:spcPct val="122000"/>
              </a:lnSpc>
            </a:pPr>
            <a:r>
              <a:rPr lang="es-ES" sz="978" dirty="0">
                <a:solidFill>
                  <a:srgbClr val="000000"/>
                </a:solidFill>
                <a:ea typeface="Consolas" panose="020B0609020204030204" pitchFamily="49" charset="0"/>
                <a:cs typeface="Consolas" panose="020B0609020204030204" pitchFamily="49" charset="0"/>
              </a:rPr>
              <a:t>Los kayaks </a:t>
            </a:r>
            <a:r>
              <a:rPr lang="es-ES" sz="978" dirty="0" err="1">
                <a:solidFill>
                  <a:srgbClr val="000000"/>
                </a:solidFill>
                <a:ea typeface="Consolas" panose="020B0609020204030204" pitchFamily="49" charset="0"/>
                <a:cs typeface="Consolas" panose="020B0609020204030204" pitchFamily="49" charset="0"/>
              </a:rPr>
              <a:t>autovaciables</a:t>
            </a:r>
            <a:r>
              <a:rPr lang="es-ES" sz="978" dirty="0">
                <a:solidFill>
                  <a:srgbClr val="000000"/>
                </a:solidFill>
                <a:ea typeface="Consolas" panose="020B0609020204030204" pitchFamily="49" charset="0"/>
                <a:cs typeface="Consolas" panose="020B0609020204030204" pitchFamily="49" charset="0"/>
              </a:rPr>
              <a:t> se presentan en tres principales formatos: kayaks individuales, dobles (o familiares) y de pesca. Asimismo, te ofrecemos unos paquetes de iniciación muy provechosos. Haz clic aquí para consultar nuestros </a:t>
            </a:r>
            <a:r>
              <a:rPr lang="es-ES" sz="978" dirty="0">
                <a:solidFill>
                  <a:srgbClr val="000000"/>
                </a:solidFill>
                <a:ea typeface="Consolas" panose="020B0609020204030204" pitchFamily="49" charset="0"/>
                <a:cs typeface="Consolas" panose="020B0609020204030204" pitchFamily="49" charset="0"/>
                <a:hlinkClick r:id="rId2"/>
              </a:rPr>
              <a:t>paquetes de kayaks </a:t>
            </a:r>
            <a:r>
              <a:rPr lang="es-ES" sz="978" dirty="0" err="1">
                <a:solidFill>
                  <a:srgbClr val="000000"/>
                </a:solidFill>
                <a:ea typeface="Consolas" panose="020B0609020204030204" pitchFamily="49" charset="0"/>
                <a:cs typeface="Consolas" panose="020B0609020204030204" pitchFamily="49" charset="0"/>
                <a:hlinkClick r:id="rId2"/>
              </a:rPr>
              <a:t>autovaciables</a:t>
            </a:r>
            <a:r>
              <a:rPr lang="es-ES" sz="978" dirty="0">
                <a:solidFill>
                  <a:srgbClr val="000000"/>
                </a:solidFill>
                <a:ea typeface="Consolas" panose="020B0609020204030204" pitchFamily="49" charset="0"/>
                <a:cs typeface="Consolas" panose="020B0609020204030204" pitchFamily="49" charset="0"/>
              </a:rPr>
              <a:t>. Si, por el contrario, te interesan los kayaks </a:t>
            </a:r>
            <a:r>
              <a:rPr lang="es-ES" sz="978" dirty="0" err="1">
                <a:solidFill>
                  <a:srgbClr val="000000"/>
                </a:solidFill>
                <a:ea typeface="Consolas" panose="020B0609020204030204" pitchFamily="49" charset="0"/>
                <a:cs typeface="Consolas" panose="020B0609020204030204" pitchFamily="49" charset="0"/>
              </a:rPr>
              <a:t>autovaciables</a:t>
            </a:r>
            <a:r>
              <a:rPr lang="es-ES" sz="978" dirty="0">
                <a:solidFill>
                  <a:srgbClr val="000000"/>
                </a:solidFill>
                <a:ea typeface="Consolas" panose="020B0609020204030204" pitchFamily="49" charset="0"/>
                <a:cs typeface="Consolas" panose="020B0609020204030204" pitchFamily="49" charset="0"/>
              </a:rPr>
              <a:t> más novedosos, consulta la gama de </a:t>
            </a:r>
            <a:r>
              <a:rPr lang="es-ES" sz="978" dirty="0">
                <a:solidFill>
                  <a:srgbClr val="000000"/>
                </a:solidFill>
                <a:ea typeface="Consolas" panose="020B0609020204030204" pitchFamily="49" charset="0"/>
                <a:cs typeface="Consolas" panose="020B0609020204030204" pitchFamily="49" charset="0"/>
                <a:hlinkClick r:id="rId3"/>
              </a:rPr>
              <a:t>kayaks </a:t>
            </a:r>
            <a:r>
              <a:rPr lang="es-ES" sz="978" dirty="0" err="1">
                <a:solidFill>
                  <a:srgbClr val="000000"/>
                </a:solidFill>
                <a:ea typeface="Consolas" panose="020B0609020204030204" pitchFamily="49" charset="0"/>
                <a:cs typeface="Consolas" panose="020B0609020204030204" pitchFamily="49" charset="0"/>
                <a:hlinkClick r:id="rId3"/>
              </a:rPr>
              <a:t>Hobie</a:t>
            </a:r>
            <a:r>
              <a:rPr lang="es-ES" sz="978" dirty="0">
                <a:solidFill>
                  <a:srgbClr val="000000"/>
                </a:solidFill>
                <a:ea typeface="Consolas" panose="020B0609020204030204" pitchFamily="49" charset="0"/>
                <a:cs typeface="Consolas" panose="020B0609020204030204" pitchFamily="49" charset="0"/>
                <a:hlinkClick r:id="rId3"/>
              </a:rPr>
              <a:t> </a:t>
            </a:r>
            <a:r>
              <a:rPr lang="es-ES" sz="978" dirty="0">
                <a:solidFill>
                  <a:srgbClr val="000000"/>
                </a:solidFill>
                <a:ea typeface="Consolas" panose="020B0609020204030204" pitchFamily="49" charset="0"/>
                <a:cs typeface="Consolas" panose="020B0609020204030204" pitchFamily="49" charset="0"/>
              </a:rPr>
              <a:t>con el sistema de propulsión a pedales </a:t>
            </a:r>
            <a:r>
              <a:rPr lang="es-ES" sz="978" dirty="0" err="1">
                <a:solidFill>
                  <a:srgbClr val="000000"/>
                </a:solidFill>
                <a:ea typeface="Consolas" panose="020B0609020204030204" pitchFamily="49" charset="0"/>
                <a:cs typeface="Consolas" panose="020B0609020204030204" pitchFamily="49" charset="0"/>
              </a:rPr>
              <a:t>Mirage</a:t>
            </a:r>
            <a:r>
              <a:rPr lang="es-ES" sz="978" dirty="0">
                <a:solidFill>
                  <a:srgbClr val="000000"/>
                </a:solidFill>
                <a:ea typeface="Consolas" panose="020B0609020204030204" pitchFamily="49" charset="0"/>
                <a:cs typeface="Consolas" panose="020B0609020204030204" pitchFamily="49" charset="0"/>
              </a:rPr>
              <a:t> Drive.</a:t>
            </a:r>
            <a:endParaRPr lang="es-ES" sz="544" dirty="0">
              <a:ea typeface="Calibri" panose="020F0502020204030204" pitchFamily="34" charset="0"/>
            </a:endParaRPr>
          </a:p>
          <a:p>
            <a:pPr>
              <a:lnSpc>
                <a:spcPts val="595"/>
              </a:lnSpc>
            </a:pPr>
            <a:r>
              <a:rPr lang="es-ES" sz="571" dirty="0">
                <a:ea typeface="Consolas" panose="020B0609020204030204" pitchFamily="49" charset="0"/>
                <a:cs typeface="Consolas" panose="020B0609020204030204" pitchFamily="49" charset="0"/>
              </a:rPr>
              <a:t> </a:t>
            </a:r>
            <a:endParaRPr lang="es-ES" sz="544" dirty="0">
              <a:ea typeface="Calibri" panose="020F0502020204030204" pitchFamily="34" charset="0"/>
            </a:endParaRPr>
          </a:p>
          <a:p>
            <a:pPr>
              <a:lnSpc>
                <a:spcPts val="595"/>
              </a:lnSpc>
            </a:pPr>
            <a:r>
              <a:rPr lang="es-ES" sz="571" dirty="0">
                <a:ea typeface="Consolas" panose="020B0609020204030204" pitchFamily="49" charset="0"/>
                <a:cs typeface="Consolas" panose="020B0609020204030204" pitchFamily="49" charset="0"/>
              </a:rPr>
              <a:t> </a:t>
            </a:r>
            <a:endParaRPr lang="es-ES" sz="544" dirty="0">
              <a:ea typeface="Calibri" panose="020F0502020204030204" pitchFamily="34" charset="0"/>
            </a:endParaRPr>
          </a:p>
          <a:p>
            <a:pPr marL="5977">
              <a:lnSpc>
                <a:spcPct val="107000"/>
              </a:lnSpc>
            </a:pPr>
            <a:r>
              <a:rPr lang="es-ES" sz="978" dirty="0">
                <a:solidFill>
                  <a:srgbClr val="000000"/>
                </a:solidFill>
                <a:ea typeface="Consolas" panose="020B0609020204030204" pitchFamily="49" charset="0"/>
                <a:cs typeface="Consolas" panose="020B0609020204030204" pitchFamily="49" charset="0"/>
              </a:rPr>
              <a:t>Utiliza los siguientes enlaces para descubrir nuestros modelos de kayaks </a:t>
            </a:r>
            <a:r>
              <a:rPr lang="es-ES" sz="978" dirty="0" err="1">
                <a:solidFill>
                  <a:srgbClr val="000000"/>
                </a:solidFill>
                <a:ea typeface="Consolas" panose="020B0609020204030204" pitchFamily="49" charset="0"/>
                <a:cs typeface="Consolas" panose="020B0609020204030204" pitchFamily="49" charset="0"/>
              </a:rPr>
              <a:t>autovaciables</a:t>
            </a:r>
            <a:r>
              <a:rPr lang="es-ES" sz="978" dirty="0">
                <a:solidFill>
                  <a:srgbClr val="000000"/>
                </a:solidFill>
                <a:ea typeface="Consolas" panose="020B0609020204030204" pitchFamily="49" charset="0"/>
                <a:cs typeface="Consolas" panose="020B0609020204030204" pitchFamily="49" charset="0"/>
              </a:rPr>
              <a:t> más populares.</a:t>
            </a:r>
            <a:endParaRPr lang="es-ES" sz="544" dirty="0">
              <a:ea typeface="Calibri" panose="020F0502020204030204" pitchFamily="34" charset="0"/>
            </a:endParaRPr>
          </a:p>
        </p:txBody>
      </p:sp>
    </p:spTree>
    <p:extLst>
      <p:ext uri="{BB962C8B-B14F-4D97-AF65-F5344CB8AC3E}">
        <p14:creationId xmlns:p14="http://schemas.microsoft.com/office/powerpoint/2010/main" val="2378040498"/>
      </p:ext>
    </p:extLst>
  </p:cSld>
  <p:clrMapOvr>
    <a:masterClrMapping/>
  </p:clrMapOvr>
</p:sld>
</file>

<file path=ppt/theme/theme1.xml><?xml version="1.0" encoding="utf-8"?>
<a:theme xmlns:a="http://schemas.openxmlformats.org/drawingml/2006/main" name="Tema de Office 2013 - 2022">
  <a:themeElements>
    <a:clrScheme name="Tema de 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2013 - 2022">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2013 - 2022">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250</TotalTime>
  <Words>1510</Words>
  <Application>Microsoft Office PowerPoint</Application>
  <PresentationFormat>Panorámica</PresentationFormat>
  <Paragraphs>142</Paragraphs>
  <Slides>4</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4</vt:i4>
      </vt:variant>
    </vt:vector>
  </HeadingPairs>
  <TitlesOfParts>
    <vt:vector size="11" baseType="lpstr">
      <vt:lpstr>Arial</vt:lpstr>
      <vt:lpstr>Calibri</vt:lpstr>
      <vt:lpstr>Calibri Light</vt:lpstr>
      <vt:lpstr>Open Sans</vt:lpstr>
      <vt:lpstr>Roboto</vt:lpstr>
      <vt:lpstr>Söhne</vt:lpstr>
      <vt:lpstr>Tema de Office 2013 - 2022</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Lionbridge</dc:creator>
  <cp:lastModifiedBy>Translator</cp:lastModifiedBy>
  <cp:revision>11</cp:revision>
  <dcterms:created xsi:type="dcterms:W3CDTF">2023-04-19T07:49:35Z</dcterms:created>
  <dcterms:modified xsi:type="dcterms:W3CDTF">2023-08-22T08:09:43Z</dcterms:modified>
</cp:coreProperties>
</file>